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3"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36" r:id="rId56"/>
    <p:sldId id="337" r:id="rId57"/>
    <p:sldId id="338" r:id="rId58"/>
    <p:sldId id="310" r:id="rId59"/>
    <p:sldId id="311" r:id="rId60"/>
    <p:sldId id="312" r:id="rId61"/>
    <p:sldId id="313" r:id="rId62"/>
    <p:sldId id="314" r:id="rId63"/>
    <p:sldId id="315" r:id="rId64"/>
    <p:sldId id="316" r:id="rId65"/>
    <p:sldId id="318" r:id="rId66"/>
    <p:sldId id="319" r:id="rId67"/>
    <p:sldId id="320" r:id="rId68"/>
    <p:sldId id="321" r:id="rId69"/>
    <p:sldId id="322" r:id="rId70"/>
    <p:sldId id="323" r:id="rId71"/>
    <p:sldId id="324" r:id="rId72"/>
    <p:sldId id="325" r:id="rId73"/>
    <p:sldId id="326" r:id="rId74"/>
    <p:sldId id="327" r:id="rId75"/>
    <p:sldId id="328" r:id="rId76"/>
    <p:sldId id="329" r:id="rId77"/>
    <p:sldId id="330" r:id="rId78"/>
    <p:sldId id="331" r:id="rId79"/>
    <p:sldId id="332" r:id="rId80"/>
    <p:sldId id="333" r:id="rId81"/>
    <p:sldId id="334" r:id="rId82"/>
    <p:sldId id="335" r:id="rId83"/>
  </p:sldIdLst>
  <p:sldSz cx="12192000" cy="6858000"/>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inimized">
    <p:restoredLeft sz="0" autoAdjust="0"/>
    <p:restoredTop sz="94861" autoAdjust="0"/>
  </p:normalViewPr>
  <p:slideViewPr>
    <p:cSldViewPr snapToGrid="0">
      <p:cViewPr varScale="1">
        <p:scale>
          <a:sx n="84" d="100"/>
          <a:sy n="84" d="100"/>
        </p:scale>
        <p:origin x="1266"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presProps" Target="pres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1E8A1-6DA8-4496-BCE8-03ED561CC4E5}"/>
              </a:ext>
            </a:extLst>
          </p:cNvPr>
          <p:cNvSpPr>
            <a:spLocks noGrp="1"/>
          </p:cNvSpPr>
          <p:nvPr>
            <p:ph type="ctrTitle"/>
          </p:nvPr>
        </p:nvSpPr>
        <p:spPr>
          <a:xfrm>
            <a:off x="838200" y="365760"/>
            <a:ext cx="10515600" cy="2890202"/>
          </a:xfrm>
        </p:spPr>
        <p:txBody>
          <a:bodyPr anchor="b">
            <a:normAutofit/>
          </a:bodyPr>
          <a:lstStyle>
            <a:lvl1pPr algn="l">
              <a:defRPr sz="6600"/>
            </a:lvl1pPr>
          </a:lstStyle>
          <a:p>
            <a:r>
              <a:rPr lang="en-US" dirty="0"/>
              <a:t>Click to edit Master title style</a:t>
            </a:r>
          </a:p>
        </p:txBody>
      </p:sp>
      <p:sp>
        <p:nvSpPr>
          <p:cNvPr id="3" name="Subtitle 2">
            <a:extLst>
              <a:ext uri="{FF2B5EF4-FFF2-40B4-BE49-F238E27FC236}">
                <a16:creationId xmlns:a16="http://schemas.microsoft.com/office/drawing/2014/main" id="{3EB24CCC-3D44-4BB5-AA35-A21607EF69A4}"/>
              </a:ext>
            </a:extLst>
          </p:cNvPr>
          <p:cNvSpPr>
            <a:spLocks noGrp="1"/>
          </p:cNvSpPr>
          <p:nvPr>
            <p:ph type="subTitle" idx="1"/>
          </p:nvPr>
        </p:nvSpPr>
        <p:spPr>
          <a:xfrm>
            <a:off x="838200" y="3506150"/>
            <a:ext cx="10515600" cy="2483488"/>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301F80F6-1855-44E9-BA95-5E00A06E786D}"/>
              </a:ext>
            </a:extLst>
          </p:cNvPr>
          <p:cNvSpPr>
            <a:spLocks noGrp="1"/>
          </p:cNvSpPr>
          <p:nvPr>
            <p:ph type="dt" sz="half" idx="10"/>
          </p:nvPr>
        </p:nvSpPr>
        <p:spPr/>
        <p:txBody>
          <a:bodyPr/>
          <a:lstStyle/>
          <a:p>
            <a:fld id="{FD2766A6-3C10-4AB8-86A1-BB1F0CDA7EFE}" type="datetimeFigureOut">
              <a:rPr lang="en-US" smtClean="0"/>
              <a:t>10/18/2024</a:t>
            </a:fld>
            <a:endParaRPr lang="en-US"/>
          </a:p>
        </p:txBody>
      </p:sp>
      <p:sp>
        <p:nvSpPr>
          <p:cNvPr id="5" name="Footer Placeholder 4">
            <a:extLst>
              <a:ext uri="{FF2B5EF4-FFF2-40B4-BE49-F238E27FC236}">
                <a16:creationId xmlns:a16="http://schemas.microsoft.com/office/drawing/2014/main" id="{873D7FFD-570A-4968-B943-AF87BB679DA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9CCE6A8-0665-4714-B241-6AFBA8C6F807}"/>
              </a:ext>
            </a:extLst>
          </p:cNvPr>
          <p:cNvSpPr>
            <a:spLocks noGrp="1"/>
          </p:cNvSpPr>
          <p:nvPr>
            <p:ph type="sldNum" sz="quarter" idx="12"/>
          </p:nvPr>
        </p:nvSpPr>
        <p:spPr/>
        <p:txBody>
          <a:bodyPr/>
          <a:lstStyle/>
          <a:p>
            <a:fld id="{D3060201-1C40-4B39-813D-5CD9493BAEED}" type="slidenum">
              <a:rPr lang="en-US" smtClean="0"/>
              <a:t>‹nº›</a:t>
            </a:fld>
            <a:endParaRPr lang="en-US"/>
          </a:p>
        </p:txBody>
      </p:sp>
    </p:spTree>
    <p:extLst>
      <p:ext uri="{BB962C8B-B14F-4D97-AF65-F5344CB8AC3E}">
        <p14:creationId xmlns:p14="http://schemas.microsoft.com/office/powerpoint/2010/main" val="24504726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F926EC-DC54-4882-9D58-F201EA25C4B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5804E7C-4CBA-49AF-B24C-1A1FF51C21B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1D3C727-C0C7-4BBA-9CF5-6C1FAC76B10C}"/>
              </a:ext>
            </a:extLst>
          </p:cNvPr>
          <p:cNvSpPr>
            <a:spLocks noGrp="1"/>
          </p:cNvSpPr>
          <p:nvPr>
            <p:ph type="dt" sz="half" idx="10"/>
          </p:nvPr>
        </p:nvSpPr>
        <p:spPr/>
        <p:txBody>
          <a:bodyPr/>
          <a:lstStyle/>
          <a:p>
            <a:fld id="{FD2766A6-3C10-4AB8-86A1-BB1F0CDA7EFE}" type="datetimeFigureOut">
              <a:rPr lang="en-US" smtClean="0"/>
              <a:t>10/18/2024</a:t>
            </a:fld>
            <a:endParaRPr lang="en-US"/>
          </a:p>
        </p:txBody>
      </p:sp>
      <p:sp>
        <p:nvSpPr>
          <p:cNvPr id="5" name="Footer Placeholder 4">
            <a:extLst>
              <a:ext uri="{FF2B5EF4-FFF2-40B4-BE49-F238E27FC236}">
                <a16:creationId xmlns:a16="http://schemas.microsoft.com/office/drawing/2014/main" id="{34603986-C5B4-4956-AC6F-4F36186B838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E45F941-E847-4C51-97D6-21066B26EB26}"/>
              </a:ext>
            </a:extLst>
          </p:cNvPr>
          <p:cNvSpPr>
            <a:spLocks noGrp="1"/>
          </p:cNvSpPr>
          <p:nvPr>
            <p:ph type="sldNum" sz="quarter" idx="12"/>
          </p:nvPr>
        </p:nvSpPr>
        <p:spPr/>
        <p:txBody>
          <a:bodyPr/>
          <a:lstStyle/>
          <a:p>
            <a:fld id="{D3060201-1C40-4B39-813D-5CD9493BAEED}" type="slidenum">
              <a:rPr lang="en-US" smtClean="0"/>
              <a:t>‹nº›</a:t>
            </a:fld>
            <a:endParaRPr lang="en-US"/>
          </a:p>
        </p:txBody>
      </p:sp>
    </p:spTree>
    <p:extLst>
      <p:ext uri="{BB962C8B-B14F-4D97-AF65-F5344CB8AC3E}">
        <p14:creationId xmlns:p14="http://schemas.microsoft.com/office/powerpoint/2010/main" val="37595026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E0338D2-D9EE-4B67-97C1-08ABD574530B}"/>
              </a:ext>
            </a:extLst>
          </p:cNvPr>
          <p:cNvSpPr>
            <a:spLocks noGrp="1"/>
          </p:cNvSpPr>
          <p:nvPr>
            <p:ph type="title" orient="vert"/>
          </p:nvPr>
        </p:nvSpPr>
        <p:spPr>
          <a:xfrm>
            <a:off x="7353848" y="365125"/>
            <a:ext cx="3999952" cy="5811838"/>
          </a:xfrm>
        </p:spPr>
        <p:txBody>
          <a:bodyPr vert="eaVert"/>
          <a:lstStyle/>
          <a:p>
            <a:r>
              <a:rPr lang="en-US" dirty="0"/>
              <a:t>Click to edit Master title style</a:t>
            </a:r>
          </a:p>
        </p:txBody>
      </p:sp>
      <p:sp>
        <p:nvSpPr>
          <p:cNvPr id="3" name="Vertical Text Placeholder 2">
            <a:extLst>
              <a:ext uri="{FF2B5EF4-FFF2-40B4-BE49-F238E27FC236}">
                <a16:creationId xmlns:a16="http://schemas.microsoft.com/office/drawing/2014/main" id="{274B1422-6C1E-4422-80E8-34B0092FBF05}"/>
              </a:ext>
            </a:extLst>
          </p:cNvPr>
          <p:cNvSpPr>
            <a:spLocks noGrp="1"/>
          </p:cNvSpPr>
          <p:nvPr>
            <p:ph type="body" orient="vert" idx="1"/>
          </p:nvPr>
        </p:nvSpPr>
        <p:spPr>
          <a:xfrm>
            <a:off x="838200" y="365125"/>
            <a:ext cx="6265460" cy="5811838"/>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3C8B53C-3084-4BC0-A80E-DB41C04C6258}"/>
              </a:ext>
            </a:extLst>
          </p:cNvPr>
          <p:cNvSpPr>
            <a:spLocks noGrp="1"/>
          </p:cNvSpPr>
          <p:nvPr>
            <p:ph type="dt" sz="half" idx="10"/>
          </p:nvPr>
        </p:nvSpPr>
        <p:spPr/>
        <p:txBody>
          <a:bodyPr/>
          <a:lstStyle/>
          <a:p>
            <a:fld id="{FD2766A6-3C10-4AB8-86A1-BB1F0CDA7EFE}" type="datetimeFigureOut">
              <a:rPr lang="en-US" smtClean="0"/>
              <a:t>10/18/2024</a:t>
            </a:fld>
            <a:endParaRPr lang="en-US"/>
          </a:p>
        </p:txBody>
      </p:sp>
      <p:sp>
        <p:nvSpPr>
          <p:cNvPr id="5" name="Footer Placeholder 4">
            <a:extLst>
              <a:ext uri="{FF2B5EF4-FFF2-40B4-BE49-F238E27FC236}">
                <a16:creationId xmlns:a16="http://schemas.microsoft.com/office/drawing/2014/main" id="{8276BFDE-DC70-4A6E-90B8-337FC47254C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0C3578F-39AE-4F6F-9614-32EF672E616D}"/>
              </a:ext>
            </a:extLst>
          </p:cNvPr>
          <p:cNvSpPr>
            <a:spLocks noGrp="1"/>
          </p:cNvSpPr>
          <p:nvPr>
            <p:ph type="sldNum" sz="quarter" idx="12"/>
          </p:nvPr>
        </p:nvSpPr>
        <p:spPr/>
        <p:txBody>
          <a:bodyPr/>
          <a:lstStyle/>
          <a:p>
            <a:fld id="{D3060201-1C40-4B39-813D-5CD9493BAEED}" type="slidenum">
              <a:rPr lang="en-US" smtClean="0"/>
              <a:t>‹nº›</a:t>
            </a:fld>
            <a:endParaRPr lang="en-US"/>
          </a:p>
        </p:txBody>
      </p:sp>
    </p:spTree>
    <p:extLst>
      <p:ext uri="{BB962C8B-B14F-4D97-AF65-F5344CB8AC3E}">
        <p14:creationId xmlns:p14="http://schemas.microsoft.com/office/powerpoint/2010/main" val="38381212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62A8A8-ECDA-4018-ABB4-CC22892BE88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B90AE7C-51AF-4F0E-B5A3-8C7E1026C274}"/>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5F28C09-A717-49AB-B60E-433BC469258F}"/>
              </a:ext>
            </a:extLst>
          </p:cNvPr>
          <p:cNvSpPr>
            <a:spLocks noGrp="1"/>
          </p:cNvSpPr>
          <p:nvPr>
            <p:ph type="dt" sz="half" idx="10"/>
          </p:nvPr>
        </p:nvSpPr>
        <p:spPr/>
        <p:txBody>
          <a:bodyPr/>
          <a:lstStyle/>
          <a:p>
            <a:fld id="{FD2766A6-3C10-4AB8-86A1-BB1F0CDA7EFE}" type="datetimeFigureOut">
              <a:rPr lang="en-US" smtClean="0"/>
              <a:t>10/18/2024</a:t>
            </a:fld>
            <a:endParaRPr lang="en-US"/>
          </a:p>
        </p:txBody>
      </p:sp>
      <p:sp>
        <p:nvSpPr>
          <p:cNvPr id="5" name="Footer Placeholder 4">
            <a:extLst>
              <a:ext uri="{FF2B5EF4-FFF2-40B4-BE49-F238E27FC236}">
                <a16:creationId xmlns:a16="http://schemas.microsoft.com/office/drawing/2014/main" id="{1D11A47A-6E5A-4754-8B43-9CE556160BF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CACA1EB-7AC7-4F86-90C0-AA980D887225}"/>
              </a:ext>
            </a:extLst>
          </p:cNvPr>
          <p:cNvSpPr>
            <a:spLocks noGrp="1"/>
          </p:cNvSpPr>
          <p:nvPr>
            <p:ph type="sldNum" sz="quarter" idx="12"/>
          </p:nvPr>
        </p:nvSpPr>
        <p:spPr/>
        <p:txBody>
          <a:bodyPr/>
          <a:lstStyle/>
          <a:p>
            <a:fld id="{D3060201-1C40-4B39-813D-5CD9493BAEED}" type="slidenum">
              <a:rPr lang="en-US" smtClean="0"/>
              <a:t>‹nº›</a:t>
            </a:fld>
            <a:endParaRPr lang="en-US"/>
          </a:p>
        </p:txBody>
      </p:sp>
    </p:spTree>
    <p:extLst>
      <p:ext uri="{BB962C8B-B14F-4D97-AF65-F5344CB8AC3E}">
        <p14:creationId xmlns:p14="http://schemas.microsoft.com/office/powerpoint/2010/main" val="6767856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A95957-C46F-4F17-BC8C-6507E676E916}"/>
              </a:ext>
            </a:extLst>
          </p:cNvPr>
          <p:cNvSpPr>
            <a:spLocks noGrp="1"/>
          </p:cNvSpPr>
          <p:nvPr>
            <p:ph type="title"/>
          </p:nvPr>
        </p:nvSpPr>
        <p:spPr>
          <a:xfrm>
            <a:off x="831850" y="365760"/>
            <a:ext cx="10515600" cy="3827868"/>
          </a:xfrm>
        </p:spPr>
        <p:txBody>
          <a:bodyPr anchor="b"/>
          <a:lstStyle>
            <a:lvl1pPr>
              <a:defRPr sz="6000"/>
            </a:lvl1pPr>
          </a:lstStyle>
          <a:p>
            <a:r>
              <a:rPr lang="en-US" dirty="0"/>
              <a:t>Click to edit Master title style</a:t>
            </a:r>
          </a:p>
        </p:txBody>
      </p:sp>
      <p:sp>
        <p:nvSpPr>
          <p:cNvPr id="3" name="Text Placeholder 2">
            <a:extLst>
              <a:ext uri="{FF2B5EF4-FFF2-40B4-BE49-F238E27FC236}">
                <a16:creationId xmlns:a16="http://schemas.microsoft.com/office/drawing/2014/main" id="{98D9661B-6633-4C8B-8B9C-E514DF851D3E}"/>
              </a:ext>
            </a:extLst>
          </p:cNvPr>
          <p:cNvSpPr>
            <a:spLocks noGrp="1"/>
          </p:cNvSpPr>
          <p:nvPr>
            <p:ph type="body" idx="1"/>
          </p:nvPr>
        </p:nvSpPr>
        <p:spPr>
          <a:xfrm>
            <a:off x="831850" y="4443817"/>
            <a:ext cx="10515600" cy="1645834"/>
          </a:xfrm>
        </p:spPr>
        <p:txBody>
          <a:bodyPr/>
          <a:lstStyle>
            <a:lvl1pPr marL="0" indent="0">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4B6274BF-C1CD-4709-B0A0-E9407DBEA73C}"/>
              </a:ext>
            </a:extLst>
          </p:cNvPr>
          <p:cNvSpPr>
            <a:spLocks noGrp="1"/>
          </p:cNvSpPr>
          <p:nvPr>
            <p:ph type="dt" sz="half" idx="10"/>
          </p:nvPr>
        </p:nvSpPr>
        <p:spPr/>
        <p:txBody>
          <a:bodyPr/>
          <a:lstStyle/>
          <a:p>
            <a:fld id="{FD2766A6-3C10-4AB8-86A1-BB1F0CDA7EFE}" type="datetimeFigureOut">
              <a:rPr lang="en-US" smtClean="0"/>
              <a:t>10/18/2024</a:t>
            </a:fld>
            <a:endParaRPr lang="en-US"/>
          </a:p>
        </p:txBody>
      </p:sp>
      <p:sp>
        <p:nvSpPr>
          <p:cNvPr id="5" name="Footer Placeholder 4">
            <a:extLst>
              <a:ext uri="{FF2B5EF4-FFF2-40B4-BE49-F238E27FC236}">
                <a16:creationId xmlns:a16="http://schemas.microsoft.com/office/drawing/2014/main" id="{CC9ADB94-0A5B-4B56-B0B1-1FF5580A473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5CA668A-35AE-4CDF-AC4C-2BEEA9EE80F8}"/>
              </a:ext>
            </a:extLst>
          </p:cNvPr>
          <p:cNvSpPr>
            <a:spLocks noGrp="1"/>
          </p:cNvSpPr>
          <p:nvPr>
            <p:ph type="sldNum" sz="quarter" idx="12"/>
          </p:nvPr>
        </p:nvSpPr>
        <p:spPr/>
        <p:txBody>
          <a:bodyPr/>
          <a:lstStyle/>
          <a:p>
            <a:fld id="{D3060201-1C40-4B39-813D-5CD9493BAEED}" type="slidenum">
              <a:rPr lang="en-US" smtClean="0"/>
              <a:t>‹nº›</a:t>
            </a:fld>
            <a:endParaRPr lang="en-US"/>
          </a:p>
        </p:txBody>
      </p:sp>
    </p:spTree>
    <p:extLst>
      <p:ext uri="{BB962C8B-B14F-4D97-AF65-F5344CB8AC3E}">
        <p14:creationId xmlns:p14="http://schemas.microsoft.com/office/powerpoint/2010/main" val="28392689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C7F1FD-0E96-4963-9F09-92861572BBD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979E5F0-B650-4AFF-B90E-23B378684D66}"/>
              </a:ext>
            </a:extLst>
          </p:cNvPr>
          <p:cNvSpPr>
            <a:spLocks noGrp="1"/>
          </p:cNvSpPr>
          <p:nvPr>
            <p:ph sz="half" idx="1"/>
          </p:nvPr>
        </p:nvSpPr>
        <p:spPr>
          <a:xfrm>
            <a:off x="838200" y="1940876"/>
            <a:ext cx="5181600" cy="423608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82D1747B-302D-476E-8F4F-E4B114C6624E}"/>
              </a:ext>
            </a:extLst>
          </p:cNvPr>
          <p:cNvSpPr>
            <a:spLocks noGrp="1"/>
          </p:cNvSpPr>
          <p:nvPr>
            <p:ph sz="half" idx="2"/>
          </p:nvPr>
        </p:nvSpPr>
        <p:spPr>
          <a:xfrm>
            <a:off x="6172200" y="1940876"/>
            <a:ext cx="5181600" cy="42360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740577D-22F7-4958-BB3D-6C9265EA1964}"/>
              </a:ext>
            </a:extLst>
          </p:cNvPr>
          <p:cNvSpPr>
            <a:spLocks noGrp="1"/>
          </p:cNvSpPr>
          <p:nvPr>
            <p:ph type="dt" sz="half" idx="10"/>
          </p:nvPr>
        </p:nvSpPr>
        <p:spPr/>
        <p:txBody>
          <a:bodyPr/>
          <a:lstStyle/>
          <a:p>
            <a:fld id="{FD2766A6-3C10-4AB8-86A1-BB1F0CDA7EFE}" type="datetimeFigureOut">
              <a:rPr lang="en-US" smtClean="0"/>
              <a:t>10/18/2024</a:t>
            </a:fld>
            <a:endParaRPr lang="en-US"/>
          </a:p>
        </p:txBody>
      </p:sp>
      <p:sp>
        <p:nvSpPr>
          <p:cNvPr id="6" name="Footer Placeholder 5">
            <a:extLst>
              <a:ext uri="{FF2B5EF4-FFF2-40B4-BE49-F238E27FC236}">
                <a16:creationId xmlns:a16="http://schemas.microsoft.com/office/drawing/2014/main" id="{71EC5B46-A8FB-4683-9618-3F6E073839C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87887BD-93E9-4181-9D7F-940C3E1730FF}"/>
              </a:ext>
            </a:extLst>
          </p:cNvPr>
          <p:cNvSpPr>
            <a:spLocks noGrp="1"/>
          </p:cNvSpPr>
          <p:nvPr>
            <p:ph type="sldNum" sz="quarter" idx="12"/>
          </p:nvPr>
        </p:nvSpPr>
        <p:spPr/>
        <p:txBody>
          <a:bodyPr/>
          <a:lstStyle/>
          <a:p>
            <a:fld id="{D3060201-1C40-4B39-813D-5CD9493BAEED}" type="slidenum">
              <a:rPr lang="en-US" smtClean="0"/>
              <a:t>‹nº›</a:t>
            </a:fld>
            <a:endParaRPr lang="en-US"/>
          </a:p>
        </p:txBody>
      </p:sp>
    </p:spTree>
    <p:extLst>
      <p:ext uri="{BB962C8B-B14F-4D97-AF65-F5344CB8AC3E}">
        <p14:creationId xmlns:p14="http://schemas.microsoft.com/office/powerpoint/2010/main" val="12651874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263D79-FA27-4567-9032-AF722733E10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977C1BF-703F-4992-BB0C-EB1E579C7410}"/>
              </a:ext>
            </a:extLst>
          </p:cNvPr>
          <p:cNvSpPr>
            <a:spLocks noGrp="1"/>
          </p:cNvSpPr>
          <p:nvPr>
            <p:ph type="body" idx="1"/>
          </p:nvPr>
        </p:nvSpPr>
        <p:spPr>
          <a:xfrm>
            <a:off x="839788" y="1951823"/>
            <a:ext cx="5157787" cy="823912"/>
          </a:xfrm>
        </p:spPr>
        <p:txBody>
          <a:bodyPr anchor="b"/>
          <a:lstStyle>
            <a:lvl1pPr marL="0" indent="0">
              <a:buNone/>
              <a:defRPr lang="en-US" sz="2400" b="0" i="1" kern="120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C2B2FCE1-6DC0-43B5-8016-89FD4AF5ABD2}"/>
              </a:ext>
            </a:extLst>
          </p:cNvPr>
          <p:cNvSpPr>
            <a:spLocks noGrp="1"/>
          </p:cNvSpPr>
          <p:nvPr>
            <p:ph sz="half" idx="2"/>
          </p:nvPr>
        </p:nvSpPr>
        <p:spPr>
          <a:xfrm>
            <a:off x="839788" y="2954741"/>
            <a:ext cx="5157787" cy="323492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162FED7A-67D0-43CC-889A-25F8849647F1}"/>
              </a:ext>
            </a:extLst>
          </p:cNvPr>
          <p:cNvSpPr>
            <a:spLocks noGrp="1"/>
          </p:cNvSpPr>
          <p:nvPr>
            <p:ph type="body" sz="quarter" idx="3"/>
          </p:nvPr>
        </p:nvSpPr>
        <p:spPr>
          <a:xfrm>
            <a:off x="6172200" y="1951823"/>
            <a:ext cx="5183188" cy="823912"/>
          </a:xfrm>
        </p:spPr>
        <p:txBody>
          <a:bodyPr anchor="b"/>
          <a:lstStyle>
            <a:lvl1pPr marL="0" indent="0">
              <a:buNone/>
              <a:defRPr lang="en-US" sz="2400" b="0" i="1" kern="120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B731C176-48F2-44EC-B3A2-A144403D57FB}"/>
              </a:ext>
            </a:extLst>
          </p:cNvPr>
          <p:cNvSpPr>
            <a:spLocks noGrp="1"/>
          </p:cNvSpPr>
          <p:nvPr>
            <p:ph sz="quarter" idx="4"/>
          </p:nvPr>
        </p:nvSpPr>
        <p:spPr>
          <a:xfrm>
            <a:off x="6172200" y="2954741"/>
            <a:ext cx="5183188" cy="32349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B9187B8-AC48-4FE7-8658-8A31E37311F6}"/>
              </a:ext>
            </a:extLst>
          </p:cNvPr>
          <p:cNvSpPr>
            <a:spLocks noGrp="1"/>
          </p:cNvSpPr>
          <p:nvPr>
            <p:ph type="dt" sz="half" idx="10"/>
          </p:nvPr>
        </p:nvSpPr>
        <p:spPr/>
        <p:txBody>
          <a:bodyPr/>
          <a:lstStyle/>
          <a:p>
            <a:fld id="{FD2766A6-3C10-4AB8-86A1-BB1F0CDA7EFE}" type="datetimeFigureOut">
              <a:rPr lang="en-US" smtClean="0"/>
              <a:t>10/18/2024</a:t>
            </a:fld>
            <a:endParaRPr lang="en-US"/>
          </a:p>
        </p:txBody>
      </p:sp>
      <p:sp>
        <p:nvSpPr>
          <p:cNvPr id="8" name="Footer Placeholder 7">
            <a:extLst>
              <a:ext uri="{FF2B5EF4-FFF2-40B4-BE49-F238E27FC236}">
                <a16:creationId xmlns:a16="http://schemas.microsoft.com/office/drawing/2014/main" id="{7CCAB465-E22E-45DC-89C9-406121BCED6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2F9D1CF-F964-4405-8677-5F9E2A028785}"/>
              </a:ext>
            </a:extLst>
          </p:cNvPr>
          <p:cNvSpPr>
            <a:spLocks noGrp="1"/>
          </p:cNvSpPr>
          <p:nvPr>
            <p:ph type="sldNum" sz="quarter" idx="12"/>
          </p:nvPr>
        </p:nvSpPr>
        <p:spPr/>
        <p:txBody>
          <a:bodyPr/>
          <a:lstStyle/>
          <a:p>
            <a:fld id="{D3060201-1C40-4B39-813D-5CD9493BAEED}" type="slidenum">
              <a:rPr lang="en-US" smtClean="0"/>
              <a:t>‹nº›</a:t>
            </a:fld>
            <a:endParaRPr lang="en-US"/>
          </a:p>
        </p:txBody>
      </p:sp>
    </p:spTree>
    <p:extLst>
      <p:ext uri="{BB962C8B-B14F-4D97-AF65-F5344CB8AC3E}">
        <p14:creationId xmlns:p14="http://schemas.microsoft.com/office/powerpoint/2010/main" val="22668160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FA3453-DD0F-41C0-8F4A-5DC343F5EB1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04E6313-506F-4456-B3D9-D9655538F9FB}"/>
              </a:ext>
            </a:extLst>
          </p:cNvPr>
          <p:cNvSpPr>
            <a:spLocks noGrp="1"/>
          </p:cNvSpPr>
          <p:nvPr>
            <p:ph type="dt" sz="half" idx="10"/>
          </p:nvPr>
        </p:nvSpPr>
        <p:spPr/>
        <p:txBody>
          <a:bodyPr/>
          <a:lstStyle/>
          <a:p>
            <a:fld id="{FD2766A6-3C10-4AB8-86A1-BB1F0CDA7EFE}" type="datetimeFigureOut">
              <a:rPr lang="en-US" smtClean="0"/>
              <a:t>10/18/2024</a:t>
            </a:fld>
            <a:endParaRPr lang="en-US"/>
          </a:p>
        </p:txBody>
      </p:sp>
      <p:sp>
        <p:nvSpPr>
          <p:cNvPr id="4" name="Footer Placeholder 3">
            <a:extLst>
              <a:ext uri="{FF2B5EF4-FFF2-40B4-BE49-F238E27FC236}">
                <a16:creationId xmlns:a16="http://schemas.microsoft.com/office/drawing/2014/main" id="{E8F26068-7707-41EC-93EF-A24CAF8FFDB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29C8A3C-8C01-4039-B47B-57D8497587A5}"/>
              </a:ext>
            </a:extLst>
          </p:cNvPr>
          <p:cNvSpPr>
            <a:spLocks noGrp="1"/>
          </p:cNvSpPr>
          <p:nvPr>
            <p:ph type="sldNum" sz="quarter" idx="12"/>
          </p:nvPr>
        </p:nvSpPr>
        <p:spPr/>
        <p:txBody>
          <a:bodyPr/>
          <a:lstStyle/>
          <a:p>
            <a:fld id="{D3060201-1C40-4B39-813D-5CD9493BAEED}" type="slidenum">
              <a:rPr lang="en-US" smtClean="0"/>
              <a:t>‹nº›</a:t>
            </a:fld>
            <a:endParaRPr lang="en-US"/>
          </a:p>
        </p:txBody>
      </p:sp>
    </p:spTree>
    <p:extLst>
      <p:ext uri="{BB962C8B-B14F-4D97-AF65-F5344CB8AC3E}">
        <p14:creationId xmlns:p14="http://schemas.microsoft.com/office/powerpoint/2010/main" val="41276644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0892633-8C77-419D-B24D-2B3D44DBA556}"/>
              </a:ext>
            </a:extLst>
          </p:cNvPr>
          <p:cNvSpPr>
            <a:spLocks noGrp="1"/>
          </p:cNvSpPr>
          <p:nvPr>
            <p:ph type="dt" sz="half" idx="10"/>
          </p:nvPr>
        </p:nvSpPr>
        <p:spPr/>
        <p:txBody>
          <a:bodyPr/>
          <a:lstStyle/>
          <a:p>
            <a:fld id="{FD2766A6-3C10-4AB8-86A1-BB1F0CDA7EFE}" type="datetimeFigureOut">
              <a:rPr lang="en-US" smtClean="0"/>
              <a:t>10/18/2024</a:t>
            </a:fld>
            <a:endParaRPr lang="en-US"/>
          </a:p>
        </p:txBody>
      </p:sp>
      <p:sp>
        <p:nvSpPr>
          <p:cNvPr id="3" name="Footer Placeholder 2">
            <a:extLst>
              <a:ext uri="{FF2B5EF4-FFF2-40B4-BE49-F238E27FC236}">
                <a16:creationId xmlns:a16="http://schemas.microsoft.com/office/drawing/2014/main" id="{FD149D59-0A88-4A14-A740-4CCD9B52649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0A3DEF9-802F-444E-92D2-397862EEAB07}"/>
              </a:ext>
            </a:extLst>
          </p:cNvPr>
          <p:cNvSpPr>
            <a:spLocks noGrp="1"/>
          </p:cNvSpPr>
          <p:nvPr>
            <p:ph type="sldNum" sz="quarter" idx="12"/>
          </p:nvPr>
        </p:nvSpPr>
        <p:spPr/>
        <p:txBody>
          <a:bodyPr/>
          <a:lstStyle/>
          <a:p>
            <a:fld id="{D3060201-1C40-4B39-813D-5CD9493BAEED}" type="slidenum">
              <a:rPr lang="en-US" smtClean="0"/>
              <a:t>‹nº›</a:t>
            </a:fld>
            <a:endParaRPr lang="en-US"/>
          </a:p>
        </p:txBody>
      </p:sp>
    </p:spTree>
    <p:extLst>
      <p:ext uri="{BB962C8B-B14F-4D97-AF65-F5344CB8AC3E}">
        <p14:creationId xmlns:p14="http://schemas.microsoft.com/office/powerpoint/2010/main" val="11364540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823C20-3881-4F15-94F7-9D7B9F9E357A}"/>
              </a:ext>
            </a:extLst>
          </p:cNvPr>
          <p:cNvSpPr>
            <a:spLocks noGrp="1"/>
          </p:cNvSpPr>
          <p:nvPr>
            <p:ph type="title"/>
          </p:nvPr>
        </p:nvSpPr>
        <p:spPr>
          <a:xfrm>
            <a:off x="839788" y="457200"/>
            <a:ext cx="4343400" cy="2971800"/>
          </a:xfrm>
        </p:spPr>
        <p:txBody>
          <a:bodyPr anchor="b">
            <a:noAutofit/>
          </a:bodyPr>
          <a:lstStyle>
            <a:lvl1pPr algn="l" defTabSz="914400" rtl="0" eaLnBrk="1" latinLnBrk="0" hangingPunct="1">
              <a:lnSpc>
                <a:spcPct val="100000"/>
              </a:lnSpc>
              <a:spcBef>
                <a:spcPct val="0"/>
              </a:spcBef>
              <a:buNone/>
              <a:defRPr lang="en-US" sz="5400" kern="1200" dirty="0">
                <a:gradFill>
                  <a:gsLst>
                    <a:gs pos="100000">
                      <a:schemeClr val="tx2"/>
                    </a:gs>
                    <a:gs pos="0">
                      <a:schemeClr val="accent1"/>
                    </a:gs>
                  </a:gsLst>
                  <a:lin ang="0" scaled="1"/>
                </a:gradFill>
                <a:latin typeface="Aharoni" panose="02010803020104030203" pitchFamily="2" charset="-79"/>
                <a:ea typeface="+mn-ea"/>
                <a:cs typeface="Angsana New" panose="02020603050405020304" pitchFamily="18" charset="-34"/>
              </a:defRPr>
            </a:lvl1pPr>
          </a:lstStyle>
          <a:p>
            <a:r>
              <a:rPr lang="en-US" dirty="0"/>
              <a:t>Click to edit Master title style</a:t>
            </a:r>
          </a:p>
        </p:txBody>
      </p:sp>
      <p:sp>
        <p:nvSpPr>
          <p:cNvPr id="3" name="Content Placeholder 2">
            <a:extLst>
              <a:ext uri="{FF2B5EF4-FFF2-40B4-BE49-F238E27FC236}">
                <a16:creationId xmlns:a16="http://schemas.microsoft.com/office/drawing/2014/main" id="{B268F40F-6C2A-48EC-8F16-DA179A1DA375}"/>
              </a:ext>
            </a:extLst>
          </p:cNvPr>
          <p:cNvSpPr>
            <a:spLocks noGrp="1"/>
          </p:cNvSpPr>
          <p:nvPr>
            <p:ph idx="1"/>
          </p:nvPr>
        </p:nvSpPr>
        <p:spPr>
          <a:xfrm>
            <a:off x="5554638" y="457201"/>
            <a:ext cx="5800749" cy="5403850"/>
          </a:xfrm>
        </p:spPr>
        <p:txBody>
          <a:bodyPr>
            <a:normAutofit/>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56736B7E-D33D-48C7-97AC-5C0D9874FE53}"/>
              </a:ext>
            </a:extLst>
          </p:cNvPr>
          <p:cNvSpPr>
            <a:spLocks noGrp="1"/>
          </p:cNvSpPr>
          <p:nvPr>
            <p:ph type="body" sz="half" idx="2"/>
          </p:nvPr>
        </p:nvSpPr>
        <p:spPr>
          <a:xfrm>
            <a:off x="839788" y="3657600"/>
            <a:ext cx="4343400" cy="2211387"/>
          </a:xfrm>
        </p:spPr>
        <p:txBody>
          <a:bodyPr>
            <a:normAutofit/>
          </a:bodyPr>
          <a:lstStyle>
            <a:lvl1pPr marL="0" indent="0">
              <a:buNone/>
              <a:defRPr lang="en-US" sz="2400" i="1"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10000"/>
              </a:lnSpc>
              <a:spcBef>
                <a:spcPts val="1000"/>
              </a:spcBef>
              <a:buFont typeface="Arial" panose="020B0604020202020204" pitchFamily="34" charset="0"/>
              <a:buNone/>
            </a:pPr>
            <a:r>
              <a:rPr lang="en-US" dirty="0"/>
              <a:t>Click to edit Master text styles</a:t>
            </a:r>
          </a:p>
        </p:txBody>
      </p:sp>
      <p:sp>
        <p:nvSpPr>
          <p:cNvPr id="5" name="Date Placeholder 4">
            <a:extLst>
              <a:ext uri="{FF2B5EF4-FFF2-40B4-BE49-F238E27FC236}">
                <a16:creationId xmlns:a16="http://schemas.microsoft.com/office/drawing/2014/main" id="{E9149BC5-FF58-463A-B4FA-F0F912F1234F}"/>
              </a:ext>
            </a:extLst>
          </p:cNvPr>
          <p:cNvSpPr>
            <a:spLocks noGrp="1"/>
          </p:cNvSpPr>
          <p:nvPr>
            <p:ph type="dt" sz="half" idx="10"/>
          </p:nvPr>
        </p:nvSpPr>
        <p:spPr/>
        <p:txBody>
          <a:bodyPr/>
          <a:lstStyle/>
          <a:p>
            <a:fld id="{FD2766A6-3C10-4AB8-86A1-BB1F0CDA7EFE}" type="datetimeFigureOut">
              <a:rPr lang="en-US" smtClean="0"/>
              <a:t>10/18/2024</a:t>
            </a:fld>
            <a:endParaRPr lang="en-US"/>
          </a:p>
        </p:txBody>
      </p:sp>
      <p:sp>
        <p:nvSpPr>
          <p:cNvPr id="6" name="Footer Placeholder 5">
            <a:extLst>
              <a:ext uri="{FF2B5EF4-FFF2-40B4-BE49-F238E27FC236}">
                <a16:creationId xmlns:a16="http://schemas.microsoft.com/office/drawing/2014/main" id="{947072D7-4A2A-407F-A084-6AE8DD00163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0D4C41C-C368-475C-BDC1-DC5B29C78005}"/>
              </a:ext>
            </a:extLst>
          </p:cNvPr>
          <p:cNvSpPr>
            <a:spLocks noGrp="1"/>
          </p:cNvSpPr>
          <p:nvPr>
            <p:ph type="sldNum" sz="quarter" idx="12"/>
          </p:nvPr>
        </p:nvSpPr>
        <p:spPr/>
        <p:txBody>
          <a:bodyPr/>
          <a:lstStyle/>
          <a:p>
            <a:fld id="{D3060201-1C40-4B39-813D-5CD9493BAEED}" type="slidenum">
              <a:rPr lang="en-US" smtClean="0"/>
              <a:t>‹nº›</a:t>
            </a:fld>
            <a:endParaRPr lang="en-US"/>
          </a:p>
        </p:txBody>
      </p:sp>
    </p:spTree>
    <p:extLst>
      <p:ext uri="{BB962C8B-B14F-4D97-AF65-F5344CB8AC3E}">
        <p14:creationId xmlns:p14="http://schemas.microsoft.com/office/powerpoint/2010/main" val="23421541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7F67B0-865B-44ED-9DFE-36C73B0C8B43}"/>
              </a:ext>
            </a:extLst>
          </p:cNvPr>
          <p:cNvSpPr>
            <a:spLocks noGrp="1"/>
          </p:cNvSpPr>
          <p:nvPr>
            <p:ph type="title"/>
          </p:nvPr>
        </p:nvSpPr>
        <p:spPr>
          <a:xfrm>
            <a:off x="839788" y="457200"/>
            <a:ext cx="4343400" cy="2971800"/>
          </a:xfrm>
        </p:spPr>
        <p:txBody>
          <a:bodyPr anchor="b">
            <a:noAutofit/>
          </a:bodyPr>
          <a:lstStyle>
            <a:lvl1pPr algn="l" defTabSz="914400" rtl="0" eaLnBrk="1" latinLnBrk="0" hangingPunct="1">
              <a:lnSpc>
                <a:spcPct val="100000"/>
              </a:lnSpc>
              <a:spcBef>
                <a:spcPct val="0"/>
              </a:spcBef>
              <a:buNone/>
              <a:defRPr lang="en-US" sz="5400" kern="1200" dirty="0">
                <a:gradFill>
                  <a:gsLst>
                    <a:gs pos="100000">
                      <a:schemeClr val="tx2"/>
                    </a:gs>
                    <a:gs pos="0">
                      <a:schemeClr val="accent1"/>
                    </a:gs>
                  </a:gsLst>
                  <a:lin ang="0" scaled="1"/>
                </a:gradFill>
                <a:latin typeface="Aharoni" panose="02010803020104030203" pitchFamily="2" charset="-79"/>
                <a:ea typeface="+mn-ea"/>
                <a:cs typeface="Angsana New" panose="02020603050405020304" pitchFamily="18" charset="-34"/>
              </a:defRPr>
            </a:lvl1pPr>
          </a:lstStyle>
          <a:p>
            <a:r>
              <a:rPr lang="en-US" dirty="0"/>
              <a:t>Click to edit Master title style</a:t>
            </a:r>
          </a:p>
        </p:txBody>
      </p:sp>
      <p:sp>
        <p:nvSpPr>
          <p:cNvPr id="3" name="Picture Placeholder 2">
            <a:extLst>
              <a:ext uri="{FF2B5EF4-FFF2-40B4-BE49-F238E27FC236}">
                <a16:creationId xmlns:a16="http://schemas.microsoft.com/office/drawing/2014/main" id="{B73C5CF7-138A-437C-9E0A-FF4179970319}"/>
              </a:ext>
            </a:extLst>
          </p:cNvPr>
          <p:cNvSpPr>
            <a:spLocks noGrp="1"/>
          </p:cNvSpPr>
          <p:nvPr>
            <p:ph type="pic" idx="1"/>
          </p:nvPr>
        </p:nvSpPr>
        <p:spPr>
          <a:xfrm>
            <a:off x="5561462" y="457201"/>
            <a:ext cx="5793925"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5117822-7770-4117-96A2-8D2FF0A01044}"/>
              </a:ext>
            </a:extLst>
          </p:cNvPr>
          <p:cNvSpPr>
            <a:spLocks noGrp="1"/>
          </p:cNvSpPr>
          <p:nvPr>
            <p:ph type="body" sz="half" idx="2"/>
          </p:nvPr>
        </p:nvSpPr>
        <p:spPr>
          <a:xfrm>
            <a:off x="839788" y="3664424"/>
            <a:ext cx="4343400" cy="2204564"/>
          </a:xfrm>
        </p:spPr>
        <p:txBody>
          <a:bodyPr>
            <a:normAutofit/>
          </a:bodyPr>
          <a:lstStyle>
            <a:lvl1pPr marL="0" indent="0">
              <a:buNone/>
              <a:defRPr lang="en-US" sz="2400" i="1"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10000"/>
              </a:lnSpc>
              <a:spcBef>
                <a:spcPts val="1000"/>
              </a:spcBef>
              <a:buFont typeface="Arial" panose="020B0604020202020204" pitchFamily="34" charset="0"/>
              <a:buNone/>
            </a:pPr>
            <a:r>
              <a:rPr lang="en-US" dirty="0"/>
              <a:t>Click to edit Master text styles</a:t>
            </a:r>
          </a:p>
        </p:txBody>
      </p:sp>
      <p:sp>
        <p:nvSpPr>
          <p:cNvPr id="5" name="Date Placeholder 4">
            <a:extLst>
              <a:ext uri="{FF2B5EF4-FFF2-40B4-BE49-F238E27FC236}">
                <a16:creationId xmlns:a16="http://schemas.microsoft.com/office/drawing/2014/main" id="{11295030-39C7-4814-A766-1A3E094EBA15}"/>
              </a:ext>
            </a:extLst>
          </p:cNvPr>
          <p:cNvSpPr>
            <a:spLocks noGrp="1"/>
          </p:cNvSpPr>
          <p:nvPr>
            <p:ph type="dt" sz="half" idx="10"/>
          </p:nvPr>
        </p:nvSpPr>
        <p:spPr/>
        <p:txBody>
          <a:bodyPr/>
          <a:lstStyle/>
          <a:p>
            <a:fld id="{FD2766A6-3C10-4AB8-86A1-BB1F0CDA7EFE}" type="datetimeFigureOut">
              <a:rPr lang="en-US" smtClean="0"/>
              <a:t>10/18/2024</a:t>
            </a:fld>
            <a:endParaRPr lang="en-US"/>
          </a:p>
        </p:txBody>
      </p:sp>
      <p:sp>
        <p:nvSpPr>
          <p:cNvPr id="6" name="Footer Placeholder 5">
            <a:extLst>
              <a:ext uri="{FF2B5EF4-FFF2-40B4-BE49-F238E27FC236}">
                <a16:creationId xmlns:a16="http://schemas.microsoft.com/office/drawing/2014/main" id="{B91F02CD-DC87-47B6-96C4-F6470B1D8F2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1CFF531-02C2-4C1D-A692-7040378066C7}"/>
              </a:ext>
            </a:extLst>
          </p:cNvPr>
          <p:cNvSpPr>
            <a:spLocks noGrp="1"/>
          </p:cNvSpPr>
          <p:nvPr>
            <p:ph type="sldNum" sz="quarter" idx="12"/>
          </p:nvPr>
        </p:nvSpPr>
        <p:spPr/>
        <p:txBody>
          <a:bodyPr/>
          <a:lstStyle/>
          <a:p>
            <a:fld id="{D3060201-1C40-4B39-813D-5CD9493BAEED}" type="slidenum">
              <a:rPr lang="en-US" smtClean="0"/>
              <a:t>‹nº›</a:t>
            </a:fld>
            <a:endParaRPr lang="en-US"/>
          </a:p>
        </p:txBody>
      </p:sp>
    </p:spTree>
    <p:extLst>
      <p:ext uri="{BB962C8B-B14F-4D97-AF65-F5344CB8AC3E}">
        <p14:creationId xmlns:p14="http://schemas.microsoft.com/office/powerpoint/2010/main" val="23938525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B6818BD-D734-48A1-8CC0-609D11E5560E}"/>
              </a:ext>
            </a:extLst>
          </p:cNvPr>
          <p:cNvSpPr>
            <a:spLocks noGrp="1"/>
          </p:cNvSpPr>
          <p:nvPr>
            <p:ph type="title"/>
          </p:nvPr>
        </p:nvSpPr>
        <p:spPr>
          <a:xfrm>
            <a:off x="838200" y="365125"/>
            <a:ext cx="10515600" cy="1325563"/>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AF9D215A-D2A1-4903-A905-F8B06EF41B4F}"/>
              </a:ext>
            </a:extLst>
          </p:cNvPr>
          <p:cNvSpPr>
            <a:spLocks noGrp="1"/>
          </p:cNvSpPr>
          <p:nvPr>
            <p:ph type="body" idx="1"/>
          </p:nvPr>
        </p:nvSpPr>
        <p:spPr>
          <a:xfrm>
            <a:off x="838200" y="1940875"/>
            <a:ext cx="10515600" cy="4236087"/>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942B88A-7A1D-4AA1-8536-28DC13DBA5B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FD2766A6-3C10-4AB8-86A1-BB1F0CDA7EFE}" type="datetimeFigureOut">
              <a:rPr lang="en-US" smtClean="0"/>
              <a:pPr/>
              <a:t>10/18/2024</a:t>
            </a:fld>
            <a:endParaRPr lang="en-US" dirty="0"/>
          </a:p>
        </p:txBody>
      </p:sp>
      <p:sp>
        <p:nvSpPr>
          <p:cNvPr id="5" name="Footer Placeholder 4">
            <a:extLst>
              <a:ext uri="{FF2B5EF4-FFF2-40B4-BE49-F238E27FC236}">
                <a16:creationId xmlns:a16="http://schemas.microsoft.com/office/drawing/2014/main" id="{B37FE925-0C4B-4BAE-9799-3A9D46D9206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7ADAD54-E5C5-4D48-8592-BB22F0A851E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D3060201-1C40-4B39-813D-5CD9493BAEED}" type="slidenum">
              <a:rPr lang="en-US" smtClean="0"/>
              <a:pPr/>
              <a:t>‹nº›</a:t>
            </a:fld>
            <a:endParaRPr lang="en-US"/>
          </a:p>
        </p:txBody>
      </p:sp>
    </p:spTree>
    <p:extLst>
      <p:ext uri="{BB962C8B-B14F-4D97-AF65-F5344CB8AC3E}">
        <p14:creationId xmlns:p14="http://schemas.microsoft.com/office/powerpoint/2010/main" val="57317596"/>
      </p:ext>
    </p:extLst>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62" r:id="rId5"/>
    <p:sldLayoutId id="2147483667" r:id="rId6"/>
    <p:sldLayoutId id="2147483663" r:id="rId7"/>
    <p:sldLayoutId id="2147483664" r:id="rId8"/>
    <p:sldLayoutId id="2147483665" r:id="rId9"/>
    <p:sldLayoutId id="2147483666" r:id="rId10"/>
    <p:sldLayoutId id="2147483668" r:id="rId11"/>
  </p:sldLayoutIdLst>
  <p:txStyles>
    <p:titleStyle>
      <a:lvl1pPr algn="l" defTabSz="914400" rtl="0" eaLnBrk="1" latinLnBrk="0" hangingPunct="1">
        <a:lnSpc>
          <a:spcPct val="100000"/>
        </a:lnSpc>
        <a:spcBef>
          <a:spcPct val="0"/>
        </a:spcBef>
        <a:buNone/>
        <a:defRPr lang="en-US" sz="5400" kern="1200" smtClean="0">
          <a:gradFill>
            <a:gsLst>
              <a:gs pos="100000">
                <a:schemeClr val="tx2"/>
              </a:gs>
              <a:gs pos="0">
                <a:schemeClr val="accent1"/>
              </a:gs>
            </a:gsLst>
            <a:lin ang="0" scaled="1"/>
          </a:gradFill>
          <a:latin typeface="Aharoni" panose="02010803020104030203" pitchFamily="2" charset="-79"/>
          <a:ea typeface="+mn-ea"/>
          <a:cs typeface="Angsana New" panose="02020603050405020304" pitchFamily="18" charset="-34"/>
        </a:defRPr>
      </a:lvl1pPr>
    </p:titleStyle>
    <p:bodyStyle>
      <a:lvl1pPr marL="228600" indent="-228600" algn="l" defTabSz="914400" rtl="0" eaLnBrk="1" latinLnBrk="0" hangingPunct="1">
        <a:lnSpc>
          <a:spcPct val="110000"/>
        </a:lnSpc>
        <a:spcBef>
          <a:spcPts val="1000"/>
        </a:spcBef>
        <a:buClr>
          <a:schemeClr val="tx2"/>
        </a:buClr>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Clr>
          <a:schemeClr val="tx2"/>
        </a:buClr>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Clr>
          <a:schemeClr val="tx2"/>
        </a:buClr>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Clr>
          <a:schemeClr val="tx2"/>
        </a:buClr>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Clr>
          <a:schemeClr val="tx2"/>
        </a:buClr>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hyperlink" Target="../Downloads/A%20HIST&#211;RIA%20DO%20COMPUTADOR.mp4" TargetMode="External"/><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hyperlink" Target="../Downloads/HISTORIA%20_%20A%20EVOLU&#199;&#195;O%20DOS%20COMPUTADORES.mp4" TargetMode="External"/></Relationships>
</file>

<file path=ppt/slides/_rels/slide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hyperlink" Target="Hardware%20para%20iniciantes%20-%20Placa%20m&#227;e.mp4" TargetMode="External"/><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hyperlink" Target="https://pt.wikipedia.org/wiki/Byte" TargetMode="External"/><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12.svg"/></Relationships>
</file>

<file path=ppt/slides/_rels/slide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hyperlink" Target="http://www.nasm.us/doc/" TargetMode="External"/><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hyperlink" Target="http://www.intel.com/content/www/us/en/processors/architectures-software-developer-manuals.html" TargetMode="External"/></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21.jpg"/></Relationships>
</file>

<file path=ppt/slides/_rels/slide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8C37C960-91F5-4F61-B2CD-8A03792072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1" descr="Autorradiografia em papel branco">
            <a:extLst>
              <a:ext uri="{FF2B5EF4-FFF2-40B4-BE49-F238E27FC236}">
                <a16:creationId xmlns:a16="http://schemas.microsoft.com/office/drawing/2014/main" id="{E929A9F1-9EDB-40F9-884B-2DE41067BB91}"/>
              </a:ext>
            </a:extLst>
          </p:cNvPr>
          <p:cNvPicPr>
            <a:picLocks noChangeAspect="1"/>
          </p:cNvPicPr>
          <p:nvPr/>
        </p:nvPicPr>
        <p:blipFill rotWithShape="1">
          <a:blip r:embed="rId2"/>
          <a:srcRect l="18023" t="3190" b="34860"/>
          <a:stretch/>
        </p:blipFill>
        <p:spPr>
          <a:xfrm>
            <a:off x="0" y="0"/>
            <a:ext cx="12188952" cy="6858000"/>
          </a:xfrm>
          <a:prstGeom prst="rect">
            <a:avLst/>
          </a:prstGeom>
        </p:spPr>
      </p:pic>
      <p:sp>
        <p:nvSpPr>
          <p:cNvPr id="5" name="Retângulo 4">
            <a:extLst>
              <a:ext uri="{FF2B5EF4-FFF2-40B4-BE49-F238E27FC236}">
                <a16:creationId xmlns:a16="http://schemas.microsoft.com/office/drawing/2014/main" id="{14A9EE54-C266-474B-88D4-C78B93010C3D}"/>
              </a:ext>
            </a:extLst>
          </p:cNvPr>
          <p:cNvSpPr/>
          <p:nvPr/>
        </p:nvSpPr>
        <p:spPr>
          <a:xfrm>
            <a:off x="0" y="5511800"/>
            <a:ext cx="12192000" cy="13462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pt-BR" sz="2000" b="1" dirty="0">
                <a:solidFill>
                  <a:schemeClr val="bg1"/>
                </a:solidFill>
              </a:rPr>
              <a:t>Técnico em Informática – TI</a:t>
            </a:r>
          </a:p>
          <a:p>
            <a:r>
              <a:rPr lang="pt-BR" sz="5400" dirty="0"/>
              <a:t>UC09 – Desenvolver Algoritmos</a:t>
            </a:r>
          </a:p>
        </p:txBody>
      </p:sp>
    </p:spTree>
    <p:extLst>
      <p:ext uri="{BB962C8B-B14F-4D97-AF65-F5344CB8AC3E}">
        <p14:creationId xmlns:p14="http://schemas.microsoft.com/office/powerpoint/2010/main" val="14849807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8C37C960-91F5-4F61-B2CD-8A03792072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1" descr="Autorradiografia em papel branco">
            <a:extLst>
              <a:ext uri="{FF2B5EF4-FFF2-40B4-BE49-F238E27FC236}">
                <a16:creationId xmlns:a16="http://schemas.microsoft.com/office/drawing/2014/main" id="{E929A9F1-9EDB-40F9-884B-2DE41067BB91}"/>
              </a:ext>
            </a:extLst>
          </p:cNvPr>
          <p:cNvPicPr>
            <a:picLocks noChangeAspect="1"/>
          </p:cNvPicPr>
          <p:nvPr/>
        </p:nvPicPr>
        <p:blipFill rotWithShape="1">
          <a:blip r:embed="rId2"/>
          <a:srcRect l="18023" t="3190" b="34860"/>
          <a:stretch/>
        </p:blipFill>
        <p:spPr>
          <a:xfrm>
            <a:off x="0" y="0"/>
            <a:ext cx="12188952" cy="6858000"/>
          </a:xfrm>
          <a:prstGeom prst="rect">
            <a:avLst/>
          </a:prstGeom>
        </p:spPr>
      </p:pic>
      <p:sp>
        <p:nvSpPr>
          <p:cNvPr id="5" name="Retângulo 4">
            <a:extLst>
              <a:ext uri="{FF2B5EF4-FFF2-40B4-BE49-F238E27FC236}">
                <a16:creationId xmlns:a16="http://schemas.microsoft.com/office/drawing/2014/main" id="{14A9EE54-C266-474B-88D4-C78B93010C3D}"/>
              </a:ext>
            </a:extLst>
          </p:cNvPr>
          <p:cNvSpPr/>
          <p:nvPr/>
        </p:nvSpPr>
        <p:spPr>
          <a:xfrm rot="16200000">
            <a:off x="-3019425" y="3019425"/>
            <a:ext cx="6858000" cy="81915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pt-BR" sz="2000" b="1" dirty="0">
                <a:solidFill>
                  <a:schemeClr val="bg1"/>
                </a:solidFill>
              </a:rPr>
              <a:t>Técnico em Informática – TI</a:t>
            </a:r>
          </a:p>
          <a:p>
            <a:r>
              <a:rPr lang="pt-BR" sz="2800" dirty="0"/>
              <a:t>UC09 – Desenvolver Algoritmos</a:t>
            </a:r>
          </a:p>
        </p:txBody>
      </p:sp>
      <p:sp>
        <p:nvSpPr>
          <p:cNvPr id="6" name="Retângulo 5">
            <a:extLst>
              <a:ext uri="{FF2B5EF4-FFF2-40B4-BE49-F238E27FC236}">
                <a16:creationId xmlns:a16="http://schemas.microsoft.com/office/drawing/2014/main" id="{669EEFA8-F4D0-4082-A3FF-437607F4BE83}"/>
              </a:ext>
            </a:extLst>
          </p:cNvPr>
          <p:cNvSpPr/>
          <p:nvPr/>
        </p:nvSpPr>
        <p:spPr>
          <a:xfrm>
            <a:off x="819151" y="647699"/>
            <a:ext cx="10991849" cy="5648325"/>
          </a:xfrm>
          <a:prstGeom prst="rect">
            <a:avLst/>
          </a:prstGeom>
          <a:solidFill>
            <a:schemeClr val="dk1">
              <a:alpha val="90000"/>
            </a:schemeClr>
          </a:solidFill>
        </p:spPr>
        <p:style>
          <a:lnRef idx="2">
            <a:schemeClr val="dk1">
              <a:shade val="50000"/>
            </a:schemeClr>
          </a:lnRef>
          <a:fillRef idx="1">
            <a:schemeClr val="dk1"/>
          </a:fillRef>
          <a:effectRef idx="0">
            <a:schemeClr val="dk1"/>
          </a:effectRef>
          <a:fontRef idx="minor">
            <a:schemeClr val="lt1"/>
          </a:fontRef>
        </p:style>
        <p:txBody>
          <a:bodyPr lIns="720000" rIns="360000" rtlCol="0" anchor="t" anchorCtr="0"/>
          <a:lstStyle/>
          <a:p>
            <a:r>
              <a:rPr lang="pt-BR" sz="2800" b="1" dirty="0" err="1"/>
              <a:t>Summary</a:t>
            </a:r>
            <a:endParaRPr lang="pt-BR" sz="2800" b="1" dirty="0"/>
          </a:p>
          <a:p>
            <a:r>
              <a:rPr lang="pt-BR" sz="2800" b="1" dirty="0"/>
              <a:t>	Lógica de Programação |  </a:t>
            </a:r>
            <a:r>
              <a:rPr lang="pt-BR" sz="2800" b="1" dirty="0" err="1"/>
              <a:t>logic</a:t>
            </a:r>
            <a:r>
              <a:rPr lang="pt-BR" sz="2800" b="1" dirty="0"/>
              <a:t> </a:t>
            </a:r>
            <a:r>
              <a:rPr lang="pt-BR" sz="2800" b="1" dirty="0" err="1"/>
              <a:t>programming</a:t>
            </a:r>
            <a:endParaRPr lang="pt-BR" sz="2800" b="1" dirty="0"/>
          </a:p>
          <a:p>
            <a:endParaRPr lang="pt-BR" sz="2800" b="1" dirty="0"/>
          </a:p>
          <a:p>
            <a:pPr marL="285750" indent="-285750">
              <a:lnSpc>
                <a:spcPct val="150000"/>
              </a:lnSpc>
              <a:buFont typeface="Arial" panose="020B0604020202020204" pitchFamily="34" charset="0"/>
              <a:buChar char="•"/>
            </a:pPr>
            <a:r>
              <a:rPr lang="pt-BR" dirty="0"/>
              <a:t>Estrutura de um programa:</a:t>
            </a:r>
          </a:p>
          <a:p>
            <a:pPr marL="1200150" lvl="2" indent="-285750">
              <a:lnSpc>
                <a:spcPct val="150000"/>
              </a:lnSpc>
              <a:buFont typeface="Arial" panose="020B0604020202020204" pitchFamily="34" charset="0"/>
              <a:buChar char="•"/>
            </a:pPr>
            <a:r>
              <a:rPr lang="pt-BR" dirty="0"/>
              <a:t>Arquivos</a:t>
            </a:r>
          </a:p>
          <a:p>
            <a:pPr marL="1200150" lvl="2" indent="-285750">
              <a:lnSpc>
                <a:spcPct val="150000"/>
              </a:lnSpc>
              <a:buFont typeface="Arial" panose="020B0604020202020204" pitchFamily="34" charset="0"/>
              <a:buChar char="•"/>
            </a:pPr>
            <a:r>
              <a:rPr lang="pt-BR" dirty="0"/>
              <a:t>Criando uma estrutura simples de criptografia</a:t>
            </a:r>
          </a:p>
          <a:p>
            <a:pPr marL="1200150" lvl="2" indent="-285750">
              <a:lnSpc>
                <a:spcPct val="150000"/>
              </a:lnSpc>
              <a:buFont typeface="Arial" panose="020B0604020202020204" pitchFamily="34" charset="0"/>
              <a:buChar char="•"/>
            </a:pPr>
            <a:r>
              <a:rPr lang="pt-BR" dirty="0"/>
              <a:t>Criptografia de Cesar</a:t>
            </a:r>
          </a:p>
          <a:p>
            <a:pPr marL="1200150" lvl="2" indent="-285750">
              <a:lnSpc>
                <a:spcPct val="150000"/>
              </a:lnSpc>
              <a:buFont typeface="Arial" panose="020B0604020202020204" pitchFamily="34" charset="0"/>
              <a:buChar char="•"/>
            </a:pPr>
            <a:endParaRPr lang="pt-BR" dirty="0"/>
          </a:p>
          <a:p>
            <a:pPr marL="1200150" lvl="2" indent="-285750">
              <a:lnSpc>
                <a:spcPct val="150000"/>
              </a:lnSpc>
              <a:buFont typeface="Arial" panose="020B0604020202020204" pitchFamily="34" charset="0"/>
              <a:buChar char="•"/>
            </a:pPr>
            <a:endParaRPr lang="pt-BR" dirty="0"/>
          </a:p>
          <a:p>
            <a:pPr marL="1200150" lvl="2" indent="-285750">
              <a:lnSpc>
                <a:spcPct val="150000"/>
              </a:lnSpc>
              <a:buFont typeface="Arial" panose="020B0604020202020204" pitchFamily="34" charset="0"/>
              <a:buChar char="•"/>
            </a:pPr>
            <a:endParaRPr lang="pt-BR" dirty="0"/>
          </a:p>
          <a:p>
            <a:pPr marL="742950" lvl="1" indent="-285750">
              <a:lnSpc>
                <a:spcPct val="150000"/>
              </a:lnSpc>
              <a:buFont typeface="Arial" panose="020B0604020202020204" pitchFamily="34" charset="0"/>
              <a:buChar char="•"/>
            </a:pPr>
            <a:endParaRPr lang="pt-BR" dirty="0"/>
          </a:p>
        </p:txBody>
      </p:sp>
    </p:spTree>
    <p:extLst>
      <p:ext uri="{BB962C8B-B14F-4D97-AF65-F5344CB8AC3E}">
        <p14:creationId xmlns:p14="http://schemas.microsoft.com/office/powerpoint/2010/main" val="31602868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8C37C960-91F5-4F61-B2CD-8A03792072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1" descr="Autorradiografia em papel branco">
            <a:extLst>
              <a:ext uri="{FF2B5EF4-FFF2-40B4-BE49-F238E27FC236}">
                <a16:creationId xmlns:a16="http://schemas.microsoft.com/office/drawing/2014/main" id="{E929A9F1-9EDB-40F9-884B-2DE41067BB91}"/>
              </a:ext>
            </a:extLst>
          </p:cNvPr>
          <p:cNvPicPr>
            <a:picLocks noChangeAspect="1"/>
          </p:cNvPicPr>
          <p:nvPr/>
        </p:nvPicPr>
        <p:blipFill rotWithShape="1">
          <a:blip r:embed="rId2"/>
          <a:srcRect l="18023" t="3190" b="34860"/>
          <a:stretch/>
        </p:blipFill>
        <p:spPr>
          <a:xfrm>
            <a:off x="0" y="0"/>
            <a:ext cx="12188952" cy="6858000"/>
          </a:xfrm>
          <a:prstGeom prst="rect">
            <a:avLst/>
          </a:prstGeom>
        </p:spPr>
      </p:pic>
      <p:sp>
        <p:nvSpPr>
          <p:cNvPr id="5" name="Retângulo 4">
            <a:extLst>
              <a:ext uri="{FF2B5EF4-FFF2-40B4-BE49-F238E27FC236}">
                <a16:creationId xmlns:a16="http://schemas.microsoft.com/office/drawing/2014/main" id="{14A9EE54-C266-474B-88D4-C78B93010C3D}"/>
              </a:ext>
            </a:extLst>
          </p:cNvPr>
          <p:cNvSpPr/>
          <p:nvPr/>
        </p:nvSpPr>
        <p:spPr>
          <a:xfrm rot="16200000">
            <a:off x="-3019425" y="3019425"/>
            <a:ext cx="6858000" cy="81915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pt-BR" sz="2000" b="1" dirty="0">
                <a:solidFill>
                  <a:schemeClr val="bg1"/>
                </a:solidFill>
              </a:rPr>
              <a:t>Técnico em Informática – TI</a:t>
            </a:r>
          </a:p>
          <a:p>
            <a:r>
              <a:rPr lang="pt-BR" sz="2800" dirty="0"/>
              <a:t>UC09 – Desenvolver Algoritmos</a:t>
            </a:r>
          </a:p>
        </p:txBody>
      </p:sp>
      <p:sp>
        <p:nvSpPr>
          <p:cNvPr id="6" name="Retângulo 5">
            <a:extLst>
              <a:ext uri="{FF2B5EF4-FFF2-40B4-BE49-F238E27FC236}">
                <a16:creationId xmlns:a16="http://schemas.microsoft.com/office/drawing/2014/main" id="{669EEFA8-F4D0-4082-A3FF-437607F4BE83}"/>
              </a:ext>
            </a:extLst>
          </p:cNvPr>
          <p:cNvSpPr/>
          <p:nvPr/>
        </p:nvSpPr>
        <p:spPr>
          <a:xfrm>
            <a:off x="819151" y="647699"/>
            <a:ext cx="10991849" cy="5648325"/>
          </a:xfrm>
          <a:prstGeom prst="rect">
            <a:avLst/>
          </a:prstGeom>
          <a:solidFill>
            <a:schemeClr val="dk1">
              <a:alpha val="90000"/>
            </a:schemeClr>
          </a:solidFill>
        </p:spPr>
        <p:style>
          <a:lnRef idx="2">
            <a:schemeClr val="dk1">
              <a:shade val="50000"/>
            </a:schemeClr>
          </a:lnRef>
          <a:fillRef idx="1">
            <a:schemeClr val="dk1"/>
          </a:fillRef>
          <a:effectRef idx="0">
            <a:schemeClr val="dk1"/>
          </a:effectRef>
          <a:fontRef idx="minor">
            <a:schemeClr val="lt1"/>
          </a:fontRef>
        </p:style>
        <p:txBody>
          <a:bodyPr lIns="720000" rIns="360000" rtlCol="0" anchor="t" anchorCtr="0"/>
          <a:lstStyle/>
          <a:p>
            <a:r>
              <a:rPr lang="pt-BR" sz="2800" b="1" dirty="0"/>
              <a:t>Lógica de Programação |  </a:t>
            </a:r>
            <a:r>
              <a:rPr lang="pt-BR" sz="2800" b="1" dirty="0" err="1"/>
              <a:t>logic</a:t>
            </a:r>
            <a:r>
              <a:rPr lang="pt-BR" sz="2800" b="1" dirty="0"/>
              <a:t> </a:t>
            </a:r>
            <a:r>
              <a:rPr lang="pt-BR" sz="2800" b="1" dirty="0" err="1"/>
              <a:t>programming</a:t>
            </a:r>
            <a:endParaRPr lang="pt-BR" sz="2800" b="1" dirty="0"/>
          </a:p>
          <a:p>
            <a:endParaRPr lang="pt-BR" sz="2800" b="1" dirty="0"/>
          </a:p>
          <a:p>
            <a:pPr marL="285750" indent="-285750">
              <a:lnSpc>
                <a:spcPct val="150000"/>
              </a:lnSpc>
              <a:buFont typeface="Arial" panose="020B0604020202020204" pitchFamily="34" charset="0"/>
              <a:buChar char="•"/>
            </a:pPr>
            <a:r>
              <a:rPr lang="pt-BR" b="1" dirty="0"/>
              <a:t>História do computador |  Computer </a:t>
            </a:r>
            <a:r>
              <a:rPr lang="pt-BR" b="1" dirty="0" err="1"/>
              <a:t>History</a:t>
            </a:r>
            <a:endParaRPr lang="pt-BR" b="1" dirty="0"/>
          </a:p>
          <a:p>
            <a:pPr lvl="1" algn="just">
              <a:lnSpc>
                <a:spcPct val="150000"/>
              </a:lnSpc>
            </a:pPr>
            <a:r>
              <a:rPr lang="pt-BR" b="0" i="0" dirty="0">
                <a:solidFill>
                  <a:schemeClr val="bg1"/>
                </a:solidFill>
                <a:effectLst/>
              </a:rPr>
              <a:t>Apesar dos computadores eletrônicos terem efetivamente aparecido somente na década de 40, os fundamentos em que se baseiam remontam a centenas ou até mesmo milhares de anos.</a:t>
            </a:r>
          </a:p>
          <a:p>
            <a:pPr lvl="1" algn="just">
              <a:lnSpc>
                <a:spcPct val="150000"/>
              </a:lnSpc>
            </a:pPr>
            <a:r>
              <a:rPr lang="pt-BR" b="0" i="0" dirty="0">
                <a:solidFill>
                  <a:schemeClr val="bg1"/>
                </a:solidFill>
                <a:effectLst/>
              </a:rPr>
              <a:t>Se levarmos em conta que o termo COMPUTAR significa fazer cálculos, contar, efetuar operações aritméticas, COMPUTADOR seria então o mecanismo ou máquina que auxilia essa tarefa, com vantagens no tempo gasto e na precisão. Inicialmente o homem utilizou seus próprios dedos para essa tarefa, dando origem ao sistema DECIMAL e aos termos DIGITAL e DIGITO. Para auxílio deste método, eram usados gravetos, contas ou marcas na parede.</a:t>
            </a:r>
          </a:p>
          <a:p>
            <a:pPr marL="742950" lvl="1" indent="-285750" algn="just">
              <a:lnSpc>
                <a:spcPct val="150000"/>
              </a:lnSpc>
              <a:buFont typeface="Arial" panose="020B0604020202020204" pitchFamily="34" charset="0"/>
              <a:buChar char="•"/>
            </a:pPr>
            <a:endParaRPr lang="pt-BR" dirty="0">
              <a:solidFill>
                <a:schemeClr val="bg1"/>
              </a:solidFill>
            </a:endParaRPr>
          </a:p>
        </p:txBody>
      </p:sp>
    </p:spTree>
    <p:extLst>
      <p:ext uri="{BB962C8B-B14F-4D97-AF65-F5344CB8AC3E}">
        <p14:creationId xmlns:p14="http://schemas.microsoft.com/office/powerpoint/2010/main" val="18475759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8C37C960-91F5-4F61-B2CD-8A03792072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1" descr="Autorradiografia em papel branco">
            <a:extLst>
              <a:ext uri="{FF2B5EF4-FFF2-40B4-BE49-F238E27FC236}">
                <a16:creationId xmlns:a16="http://schemas.microsoft.com/office/drawing/2014/main" id="{E929A9F1-9EDB-40F9-884B-2DE41067BB91}"/>
              </a:ext>
            </a:extLst>
          </p:cNvPr>
          <p:cNvPicPr>
            <a:picLocks noChangeAspect="1"/>
          </p:cNvPicPr>
          <p:nvPr/>
        </p:nvPicPr>
        <p:blipFill rotWithShape="1">
          <a:blip r:embed="rId2"/>
          <a:srcRect l="18023" t="3190" b="34860"/>
          <a:stretch/>
        </p:blipFill>
        <p:spPr>
          <a:xfrm>
            <a:off x="0" y="0"/>
            <a:ext cx="12188952" cy="6858000"/>
          </a:xfrm>
          <a:prstGeom prst="rect">
            <a:avLst/>
          </a:prstGeom>
        </p:spPr>
      </p:pic>
      <p:sp>
        <p:nvSpPr>
          <p:cNvPr id="5" name="Retângulo 4">
            <a:extLst>
              <a:ext uri="{FF2B5EF4-FFF2-40B4-BE49-F238E27FC236}">
                <a16:creationId xmlns:a16="http://schemas.microsoft.com/office/drawing/2014/main" id="{14A9EE54-C266-474B-88D4-C78B93010C3D}"/>
              </a:ext>
            </a:extLst>
          </p:cNvPr>
          <p:cNvSpPr/>
          <p:nvPr/>
        </p:nvSpPr>
        <p:spPr>
          <a:xfrm rot="16200000">
            <a:off x="-3019425" y="3019425"/>
            <a:ext cx="6858000" cy="81915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pt-BR" sz="2000" b="1" dirty="0">
                <a:solidFill>
                  <a:schemeClr val="bg1"/>
                </a:solidFill>
              </a:rPr>
              <a:t>Técnico em Informática – TI</a:t>
            </a:r>
          </a:p>
          <a:p>
            <a:r>
              <a:rPr lang="pt-BR" sz="2800" dirty="0"/>
              <a:t>UC09 – Desenvolver Algoritmos</a:t>
            </a:r>
          </a:p>
        </p:txBody>
      </p:sp>
      <p:sp>
        <p:nvSpPr>
          <p:cNvPr id="6" name="Retângulo 5">
            <a:extLst>
              <a:ext uri="{FF2B5EF4-FFF2-40B4-BE49-F238E27FC236}">
                <a16:creationId xmlns:a16="http://schemas.microsoft.com/office/drawing/2014/main" id="{669EEFA8-F4D0-4082-A3FF-437607F4BE83}"/>
              </a:ext>
            </a:extLst>
          </p:cNvPr>
          <p:cNvSpPr/>
          <p:nvPr/>
        </p:nvSpPr>
        <p:spPr>
          <a:xfrm>
            <a:off x="819151" y="647699"/>
            <a:ext cx="10991849" cy="5648325"/>
          </a:xfrm>
          <a:prstGeom prst="rect">
            <a:avLst/>
          </a:prstGeom>
          <a:solidFill>
            <a:schemeClr val="dk1">
              <a:alpha val="90000"/>
            </a:schemeClr>
          </a:solidFill>
        </p:spPr>
        <p:style>
          <a:lnRef idx="2">
            <a:schemeClr val="dk1">
              <a:shade val="50000"/>
            </a:schemeClr>
          </a:lnRef>
          <a:fillRef idx="1">
            <a:schemeClr val="dk1"/>
          </a:fillRef>
          <a:effectRef idx="0">
            <a:schemeClr val="dk1"/>
          </a:effectRef>
          <a:fontRef idx="minor">
            <a:schemeClr val="lt1"/>
          </a:fontRef>
        </p:style>
        <p:txBody>
          <a:bodyPr lIns="720000" rIns="360000" rtlCol="0" anchor="t" anchorCtr="0"/>
          <a:lstStyle/>
          <a:p>
            <a:r>
              <a:rPr lang="pt-BR" sz="2800" b="1" dirty="0"/>
              <a:t>Lógica de Programação |  </a:t>
            </a:r>
            <a:r>
              <a:rPr lang="pt-BR" sz="2800" b="1" dirty="0" err="1"/>
              <a:t>logic</a:t>
            </a:r>
            <a:r>
              <a:rPr lang="pt-BR" sz="2800" b="1" dirty="0"/>
              <a:t> </a:t>
            </a:r>
            <a:r>
              <a:rPr lang="pt-BR" sz="2800" b="1" dirty="0" err="1"/>
              <a:t>programming</a:t>
            </a:r>
            <a:endParaRPr lang="pt-BR" sz="2800" b="1" dirty="0"/>
          </a:p>
          <a:p>
            <a:endParaRPr lang="pt-BR" sz="2800" b="1" dirty="0"/>
          </a:p>
          <a:p>
            <a:pPr marL="285750" indent="-285750">
              <a:lnSpc>
                <a:spcPct val="150000"/>
              </a:lnSpc>
              <a:buFont typeface="Arial" panose="020B0604020202020204" pitchFamily="34" charset="0"/>
              <a:buChar char="•"/>
            </a:pPr>
            <a:r>
              <a:rPr lang="pt-BR" b="1" dirty="0"/>
              <a:t>História do computador |  Computer </a:t>
            </a:r>
            <a:r>
              <a:rPr lang="pt-BR" b="1" dirty="0" err="1"/>
              <a:t>History</a:t>
            </a:r>
            <a:endParaRPr lang="pt-BR" b="1" dirty="0"/>
          </a:p>
          <a:p>
            <a:pPr lvl="1" algn="just">
              <a:lnSpc>
                <a:spcPct val="150000"/>
              </a:lnSpc>
            </a:pPr>
            <a:r>
              <a:rPr lang="pt-BR" b="0" i="0" dirty="0">
                <a:solidFill>
                  <a:schemeClr val="bg1"/>
                </a:solidFill>
                <a:effectLst/>
              </a:rPr>
              <a:t>A partir do momento que o homem pré-histórico trocou seus hábitos nômades por aldeias e tribos fixas, desenvolvendo a lavoura, tornou-se necessário um método para a contagem do tempo, delimitando as épocas de plantio e colheita.</a:t>
            </a:r>
          </a:p>
          <a:p>
            <a:pPr lvl="1" algn="just">
              <a:lnSpc>
                <a:spcPct val="150000"/>
              </a:lnSpc>
            </a:pPr>
            <a:r>
              <a:rPr lang="pt-BR" b="0" i="0" dirty="0">
                <a:solidFill>
                  <a:schemeClr val="bg1"/>
                </a:solidFill>
                <a:effectLst/>
              </a:rPr>
              <a:t>Tábuas de argila foram desenterradas por arqueólogos no Oriente Médio, próximo à Babilônia, contendo tabuadas de multiplicação e recíprocos. Acredita-se que tenham sido escritas por volta de 1700 a.C. e usavam o sistema sexagesimal (base 60), dando origem às nossas atuais unidades de tempo.</a:t>
            </a:r>
            <a:br>
              <a:rPr lang="pt-BR" b="0" i="0" dirty="0">
                <a:solidFill>
                  <a:schemeClr val="bg1"/>
                </a:solidFill>
                <a:effectLst/>
              </a:rPr>
            </a:br>
            <a:r>
              <a:rPr lang="pt-BR" b="0" i="0" dirty="0">
                <a:solidFill>
                  <a:schemeClr val="bg1"/>
                </a:solidFill>
                <a:effectLst/>
              </a:rPr>
              <a:t> </a:t>
            </a:r>
          </a:p>
          <a:p>
            <a:pPr marL="1200150" lvl="2" indent="-285750" algn="just">
              <a:lnSpc>
                <a:spcPct val="150000"/>
              </a:lnSpc>
              <a:buFont typeface="Arial" panose="020B0604020202020204" pitchFamily="34" charset="0"/>
              <a:buChar char="•"/>
            </a:pPr>
            <a:endParaRPr lang="pt-BR" dirty="0">
              <a:solidFill>
                <a:schemeClr val="bg1"/>
              </a:solidFill>
            </a:endParaRPr>
          </a:p>
          <a:p>
            <a:pPr marL="1657350" lvl="3" indent="-285750" algn="just">
              <a:lnSpc>
                <a:spcPct val="150000"/>
              </a:lnSpc>
              <a:buFont typeface="Arial" panose="020B0604020202020204" pitchFamily="34" charset="0"/>
              <a:buChar char="•"/>
            </a:pPr>
            <a:endParaRPr lang="pt-BR" dirty="0">
              <a:solidFill>
                <a:schemeClr val="bg1"/>
              </a:solidFill>
            </a:endParaRPr>
          </a:p>
          <a:p>
            <a:pPr marL="1657350" lvl="3" indent="-285750" algn="just">
              <a:lnSpc>
                <a:spcPct val="150000"/>
              </a:lnSpc>
              <a:buFont typeface="Arial" panose="020B0604020202020204" pitchFamily="34" charset="0"/>
              <a:buChar char="•"/>
            </a:pPr>
            <a:endParaRPr lang="pt-BR" dirty="0">
              <a:solidFill>
                <a:schemeClr val="bg1"/>
              </a:solidFill>
            </a:endParaRPr>
          </a:p>
          <a:p>
            <a:pPr marL="1657350" lvl="3" indent="-285750" algn="just">
              <a:lnSpc>
                <a:spcPct val="150000"/>
              </a:lnSpc>
              <a:buFont typeface="Arial" panose="020B0604020202020204" pitchFamily="34" charset="0"/>
              <a:buChar char="•"/>
            </a:pPr>
            <a:endParaRPr lang="pt-BR" dirty="0">
              <a:solidFill>
                <a:schemeClr val="bg1"/>
              </a:solidFill>
            </a:endParaRPr>
          </a:p>
          <a:p>
            <a:pPr marL="742950" lvl="1" indent="-285750" algn="just">
              <a:lnSpc>
                <a:spcPct val="150000"/>
              </a:lnSpc>
              <a:buFont typeface="Arial" panose="020B0604020202020204" pitchFamily="34" charset="0"/>
              <a:buChar char="•"/>
            </a:pPr>
            <a:endParaRPr lang="pt-BR" dirty="0">
              <a:solidFill>
                <a:schemeClr val="bg1"/>
              </a:solidFill>
            </a:endParaRPr>
          </a:p>
        </p:txBody>
      </p:sp>
    </p:spTree>
    <p:extLst>
      <p:ext uri="{BB962C8B-B14F-4D97-AF65-F5344CB8AC3E}">
        <p14:creationId xmlns:p14="http://schemas.microsoft.com/office/powerpoint/2010/main" val="42245981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8C37C960-91F5-4F61-B2CD-8A03792072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1" descr="Autorradiografia em papel branco">
            <a:extLst>
              <a:ext uri="{FF2B5EF4-FFF2-40B4-BE49-F238E27FC236}">
                <a16:creationId xmlns:a16="http://schemas.microsoft.com/office/drawing/2014/main" id="{E929A9F1-9EDB-40F9-884B-2DE41067BB91}"/>
              </a:ext>
            </a:extLst>
          </p:cNvPr>
          <p:cNvPicPr>
            <a:picLocks noChangeAspect="1"/>
          </p:cNvPicPr>
          <p:nvPr/>
        </p:nvPicPr>
        <p:blipFill rotWithShape="1">
          <a:blip r:embed="rId2"/>
          <a:srcRect l="18023" t="3190" b="34860"/>
          <a:stretch/>
        </p:blipFill>
        <p:spPr>
          <a:xfrm>
            <a:off x="0" y="0"/>
            <a:ext cx="12188952" cy="6858000"/>
          </a:xfrm>
          <a:prstGeom prst="rect">
            <a:avLst/>
          </a:prstGeom>
        </p:spPr>
      </p:pic>
      <p:sp>
        <p:nvSpPr>
          <p:cNvPr id="5" name="Retângulo 4">
            <a:extLst>
              <a:ext uri="{FF2B5EF4-FFF2-40B4-BE49-F238E27FC236}">
                <a16:creationId xmlns:a16="http://schemas.microsoft.com/office/drawing/2014/main" id="{14A9EE54-C266-474B-88D4-C78B93010C3D}"/>
              </a:ext>
            </a:extLst>
          </p:cNvPr>
          <p:cNvSpPr/>
          <p:nvPr/>
        </p:nvSpPr>
        <p:spPr>
          <a:xfrm rot="16200000">
            <a:off x="-3019425" y="3019425"/>
            <a:ext cx="6858000" cy="81915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pt-BR" sz="2000" b="1" dirty="0">
                <a:solidFill>
                  <a:schemeClr val="bg1"/>
                </a:solidFill>
              </a:rPr>
              <a:t>Técnico em Informática – TI</a:t>
            </a:r>
          </a:p>
          <a:p>
            <a:r>
              <a:rPr lang="pt-BR" sz="2800" dirty="0"/>
              <a:t>UC09 – Desenvolver Algoritmos</a:t>
            </a:r>
          </a:p>
        </p:txBody>
      </p:sp>
      <p:sp>
        <p:nvSpPr>
          <p:cNvPr id="6" name="Retângulo 5">
            <a:extLst>
              <a:ext uri="{FF2B5EF4-FFF2-40B4-BE49-F238E27FC236}">
                <a16:creationId xmlns:a16="http://schemas.microsoft.com/office/drawing/2014/main" id="{669EEFA8-F4D0-4082-A3FF-437607F4BE83}"/>
              </a:ext>
            </a:extLst>
          </p:cNvPr>
          <p:cNvSpPr/>
          <p:nvPr/>
        </p:nvSpPr>
        <p:spPr>
          <a:xfrm>
            <a:off x="819151" y="647699"/>
            <a:ext cx="10991849" cy="5648325"/>
          </a:xfrm>
          <a:prstGeom prst="rect">
            <a:avLst/>
          </a:prstGeom>
          <a:solidFill>
            <a:schemeClr val="dk1">
              <a:alpha val="90000"/>
            </a:schemeClr>
          </a:solidFill>
        </p:spPr>
        <p:style>
          <a:lnRef idx="2">
            <a:schemeClr val="dk1">
              <a:shade val="50000"/>
            </a:schemeClr>
          </a:lnRef>
          <a:fillRef idx="1">
            <a:schemeClr val="dk1"/>
          </a:fillRef>
          <a:effectRef idx="0">
            <a:schemeClr val="dk1"/>
          </a:effectRef>
          <a:fontRef idx="minor">
            <a:schemeClr val="lt1"/>
          </a:fontRef>
        </p:style>
        <p:txBody>
          <a:bodyPr lIns="720000" rIns="360000" rtlCol="0" anchor="t" anchorCtr="0"/>
          <a:lstStyle/>
          <a:p>
            <a:r>
              <a:rPr lang="pt-BR" sz="2800" b="1" dirty="0">
                <a:solidFill>
                  <a:schemeClr val="bg1"/>
                </a:solidFill>
              </a:rPr>
              <a:t>Lógica de Programação |  </a:t>
            </a:r>
            <a:r>
              <a:rPr lang="pt-BR" sz="2800" b="1" dirty="0" err="1">
                <a:solidFill>
                  <a:schemeClr val="bg1"/>
                </a:solidFill>
              </a:rPr>
              <a:t>logic</a:t>
            </a:r>
            <a:r>
              <a:rPr lang="pt-BR" sz="2800" b="1" dirty="0">
                <a:solidFill>
                  <a:schemeClr val="bg1"/>
                </a:solidFill>
              </a:rPr>
              <a:t> </a:t>
            </a:r>
            <a:r>
              <a:rPr lang="pt-BR" sz="2800" b="1" dirty="0" err="1">
                <a:solidFill>
                  <a:schemeClr val="bg1"/>
                </a:solidFill>
              </a:rPr>
              <a:t>programming</a:t>
            </a:r>
            <a:endParaRPr lang="pt-BR" sz="2800" b="1" dirty="0">
              <a:solidFill>
                <a:schemeClr val="bg1"/>
              </a:solidFill>
            </a:endParaRPr>
          </a:p>
          <a:p>
            <a:endParaRPr lang="pt-BR" sz="2800" b="1" dirty="0">
              <a:solidFill>
                <a:schemeClr val="bg1"/>
              </a:solidFill>
            </a:endParaRPr>
          </a:p>
          <a:p>
            <a:pPr marL="285750" indent="-285750">
              <a:lnSpc>
                <a:spcPct val="150000"/>
              </a:lnSpc>
              <a:buFont typeface="Arial" panose="020B0604020202020204" pitchFamily="34" charset="0"/>
              <a:buChar char="•"/>
            </a:pPr>
            <a:r>
              <a:rPr lang="pt-BR" b="1" dirty="0">
                <a:solidFill>
                  <a:schemeClr val="bg1"/>
                </a:solidFill>
              </a:rPr>
              <a:t>História do computador |  Computer </a:t>
            </a:r>
            <a:r>
              <a:rPr lang="pt-BR" b="1" dirty="0" err="1">
                <a:solidFill>
                  <a:schemeClr val="bg1"/>
                </a:solidFill>
              </a:rPr>
              <a:t>History</a:t>
            </a:r>
            <a:endParaRPr lang="pt-BR" b="1" dirty="0">
              <a:solidFill>
                <a:schemeClr val="bg1"/>
              </a:solidFill>
            </a:endParaRPr>
          </a:p>
          <a:p>
            <a:pPr lvl="1">
              <a:lnSpc>
                <a:spcPct val="150000"/>
              </a:lnSpc>
            </a:pPr>
            <a:r>
              <a:rPr lang="pt-BR" b="1" i="0" u="sng" dirty="0">
                <a:solidFill>
                  <a:schemeClr val="bg1"/>
                </a:solidFill>
                <a:effectLst/>
              </a:rPr>
              <a:t>O Ábaco</a:t>
            </a:r>
            <a:endParaRPr lang="pt-BR" b="0" i="0" dirty="0">
              <a:solidFill>
                <a:schemeClr val="bg1"/>
              </a:solidFill>
              <a:effectLst/>
            </a:endParaRPr>
          </a:p>
          <a:p>
            <a:pPr lvl="1">
              <a:lnSpc>
                <a:spcPct val="150000"/>
              </a:lnSpc>
            </a:pPr>
            <a:r>
              <a:rPr lang="pt-BR" b="0" i="0" dirty="0">
                <a:solidFill>
                  <a:schemeClr val="bg1"/>
                </a:solidFill>
                <a:effectLst/>
              </a:rPr>
              <a:t>Na medida em que os cálculos foram se complicando e aumentando de tamanho, sentiu-se a necessidade de um instrumento que viesse em auxílio, surgindo assim há cerca de 2.500 anos o ÁBACO. Este era formado por fios paralelos e contas ou arruelas deslizantes que, de acordo com a sua posição, representava a quantidade a ser trabalhada.</a:t>
            </a:r>
          </a:p>
          <a:p>
            <a:pPr lvl="1">
              <a:lnSpc>
                <a:spcPct val="150000"/>
              </a:lnSpc>
            </a:pPr>
            <a:r>
              <a:rPr lang="pt-BR" b="0" i="0" dirty="0">
                <a:solidFill>
                  <a:schemeClr val="bg1"/>
                </a:solidFill>
                <a:effectLst/>
              </a:rPr>
              <a:t>O ábaco russo era o mais simples: continha 10 contas, bastando contá-las para obtermos suas quantidades numéricas. </a:t>
            </a:r>
            <a:br>
              <a:rPr lang="pt-BR" b="0" i="0" dirty="0">
                <a:solidFill>
                  <a:schemeClr val="bg1"/>
                </a:solidFill>
                <a:effectLst/>
              </a:rPr>
            </a:br>
            <a:r>
              <a:rPr lang="pt-BR" b="0" i="0" dirty="0">
                <a:solidFill>
                  <a:schemeClr val="bg1"/>
                </a:solidFill>
                <a:effectLst/>
              </a:rPr>
              <a:t> </a:t>
            </a:r>
          </a:p>
          <a:p>
            <a:pPr marL="1657350" lvl="3" indent="-285750" algn="just">
              <a:lnSpc>
                <a:spcPct val="150000"/>
              </a:lnSpc>
              <a:buFont typeface="Arial" panose="020B0604020202020204" pitchFamily="34" charset="0"/>
              <a:buChar char="•"/>
            </a:pPr>
            <a:endParaRPr lang="pt-BR" dirty="0">
              <a:solidFill>
                <a:schemeClr val="bg1"/>
              </a:solidFill>
            </a:endParaRPr>
          </a:p>
          <a:p>
            <a:pPr marL="2114550" lvl="4" indent="-285750" algn="just">
              <a:lnSpc>
                <a:spcPct val="150000"/>
              </a:lnSpc>
              <a:buFont typeface="Arial" panose="020B0604020202020204" pitchFamily="34" charset="0"/>
              <a:buChar char="•"/>
            </a:pPr>
            <a:endParaRPr lang="pt-BR" dirty="0">
              <a:solidFill>
                <a:schemeClr val="bg1"/>
              </a:solidFill>
            </a:endParaRPr>
          </a:p>
          <a:p>
            <a:pPr marL="2114550" lvl="4" indent="-285750" algn="just">
              <a:lnSpc>
                <a:spcPct val="150000"/>
              </a:lnSpc>
              <a:buFont typeface="Arial" panose="020B0604020202020204" pitchFamily="34" charset="0"/>
              <a:buChar char="•"/>
            </a:pPr>
            <a:endParaRPr lang="pt-BR" dirty="0">
              <a:solidFill>
                <a:schemeClr val="bg1"/>
              </a:solidFill>
            </a:endParaRPr>
          </a:p>
          <a:p>
            <a:pPr marL="2114550" lvl="4" indent="-285750" algn="just">
              <a:lnSpc>
                <a:spcPct val="150000"/>
              </a:lnSpc>
              <a:buFont typeface="Arial" panose="020B0604020202020204" pitchFamily="34" charset="0"/>
              <a:buChar char="•"/>
            </a:pPr>
            <a:endParaRPr lang="pt-BR" dirty="0">
              <a:solidFill>
                <a:schemeClr val="bg1"/>
              </a:solidFill>
            </a:endParaRPr>
          </a:p>
          <a:p>
            <a:pPr marL="742950" lvl="1" indent="-285750" algn="just">
              <a:lnSpc>
                <a:spcPct val="150000"/>
              </a:lnSpc>
              <a:buFont typeface="Arial" panose="020B0604020202020204" pitchFamily="34" charset="0"/>
              <a:buChar char="•"/>
            </a:pPr>
            <a:endParaRPr lang="pt-BR" dirty="0">
              <a:solidFill>
                <a:schemeClr val="bg1"/>
              </a:solidFill>
            </a:endParaRPr>
          </a:p>
        </p:txBody>
      </p:sp>
    </p:spTree>
    <p:extLst>
      <p:ext uri="{BB962C8B-B14F-4D97-AF65-F5344CB8AC3E}">
        <p14:creationId xmlns:p14="http://schemas.microsoft.com/office/powerpoint/2010/main" val="17814190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8C37C960-91F5-4F61-B2CD-8A03792072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1" descr="Autorradiografia em papel branco">
            <a:extLst>
              <a:ext uri="{FF2B5EF4-FFF2-40B4-BE49-F238E27FC236}">
                <a16:creationId xmlns:a16="http://schemas.microsoft.com/office/drawing/2014/main" id="{E929A9F1-9EDB-40F9-884B-2DE41067BB91}"/>
              </a:ext>
            </a:extLst>
          </p:cNvPr>
          <p:cNvPicPr>
            <a:picLocks noChangeAspect="1"/>
          </p:cNvPicPr>
          <p:nvPr/>
        </p:nvPicPr>
        <p:blipFill rotWithShape="1">
          <a:blip r:embed="rId2"/>
          <a:srcRect l="18023" t="3190" b="34860"/>
          <a:stretch/>
        </p:blipFill>
        <p:spPr>
          <a:xfrm>
            <a:off x="0" y="0"/>
            <a:ext cx="12188952" cy="6858000"/>
          </a:xfrm>
          <a:prstGeom prst="rect">
            <a:avLst/>
          </a:prstGeom>
        </p:spPr>
      </p:pic>
      <p:sp>
        <p:nvSpPr>
          <p:cNvPr id="5" name="Retângulo 4">
            <a:extLst>
              <a:ext uri="{FF2B5EF4-FFF2-40B4-BE49-F238E27FC236}">
                <a16:creationId xmlns:a16="http://schemas.microsoft.com/office/drawing/2014/main" id="{14A9EE54-C266-474B-88D4-C78B93010C3D}"/>
              </a:ext>
            </a:extLst>
          </p:cNvPr>
          <p:cNvSpPr/>
          <p:nvPr/>
        </p:nvSpPr>
        <p:spPr>
          <a:xfrm rot="16200000">
            <a:off x="-3019425" y="3019425"/>
            <a:ext cx="6858000" cy="81915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pt-BR" sz="2000" b="1" dirty="0">
                <a:solidFill>
                  <a:schemeClr val="bg1"/>
                </a:solidFill>
              </a:rPr>
              <a:t>Técnico em Informática – TI</a:t>
            </a:r>
          </a:p>
          <a:p>
            <a:r>
              <a:rPr lang="pt-BR" sz="2800" dirty="0"/>
              <a:t>UC09 – Desenvolver Algoritmos</a:t>
            </a:r>
          </a:p>
        </p:txBody>
      </p:sp>
      <p:sp>
        <p:nvSpPr>
          <p:cNvPr id="6" name="Retângulo 5">
            <a:extLst>
              <a:ext uri="{FF2B5EF4-FFF2-40B4-BE49-F238E27FC236}">
                <a16:creationId xmlns:a16="http://schemas.microsoft.com/office/drawing/2014/main" id="{669EEFA8-F4D0-4082-A3FF-437607F4BE83}"/>
              </a:ext>
            </a:extLst>
          </p:cNvPr>
          <p:cNvSpPr/>
          <p:nvPr/>
        </p:nvSpPr>
        <p:spPr>
          <a:xfrm>
            <a:off x="819151" y="647699"/>
            <a:ext cx="10991849" cy="5648325"/>
          </a:xfrm>
          <a:prstGeom prst="rect">
            <a:avLst/>
          </a:prstGeom>
          <a:solidFill>
            <a:schemeClr val="dk1">
              <a:alpha val="90000"/>
            </a:schemeClr>
          </a:solidFill>
        </p:spPr>
        <p:style>
          <a:lnRef idx="2">
            <a:schemeClr val="dk1">
              <a:shade val="50000"/>
            </a:schemeClr>
          </a:lnRef>
          <a:fillRef idx="1">
            <a:schemeClr val="dk1"/>
          </a:fillRef>
          <a:effectRef idx="0">
            <a:schemeClr val="dk1"/>
          </a:effectRef>
          <a:fontRef idx="minor">
            <a:schemeClr val="lt1"/>
          </a:fontRef>
        </p:style>
        <p:txBody>
          <a:bodyPr lIns="720000" rIns="360000" rtlCol="0" anchor="t" anchorCtr="0"/>
          <a:lstStyle/>
          <a:p>
            <a:r>
              <a:rPr lang="pt-BR" sz="2800" b="1" dirty="0">
                <a:solidFill>
                  <a:schemeClr val="bg1"/>
                </a:solidFill>
              </a:rPr>
              <a:t>Lógica de Programação |  </a:t>
            </a:r>
            <a:r>
              <a:rPr lang="pt-BR" sz="2800" b="1" dirty="0" err="1">
                <a:solidFill>
                  <a:schemeClr val="bg1"/>
                </a:solidFill>
              </a:rPr>
              <a:t>logic</a:t>
            </a:r>
            <a:r>
              <a:rPr lang="pt-BR" sz="2800" b="1" dirty="0">
                <a:solidFill>
                  <a:schemeClr val="bg1"/>
                </a:solidFill>
              </a:rPr>
              <a:t> </a:t>
            </a:r>
            <a:r>
              <a:rPr lang="pt-BR" sz="2800" b="1" dirty="0" err="1">
                <a:solidFill>
                  <a:schemeClr val="bg1"/>
                </a:solidFill>
              </a:rPr>
              <a:t>programming</a:t>
            </a:r>
            <a:endParaRPr lang="pt-BR" sz="2800" b="1" dirty="0">
              <a:solidFill>
                <a:schemeClr val="bg1"/>
              </a:solidFill>
            </a:endParaRPr>
          </a:p>
          <a:p>
            <a:endParaRPr lang="pt-BR" sz="2800" b="1" dirty="0">
              <a:solidFill>
                <a:schemeClr val="bg1"/>
              </a:solidFill>
            </a:endParaRPr>
          </a:p>
          <a:p>
            <a:pPr marL="285750" indent="-285750">
              <a:lnSpc>
                <a:spcPct val="150000"/>
              </a:lnSpc>
              <a:buFont typeface="Arial" panose="020B0604020202020204" pitchFamily="34" charset="0"/>
              <a:buChar char="•"/>
            </a:pPr>
            <a:r>
              <a:rPr lang="pt-BR" b="1" dirty="0">
                <a:solidFill>
                  <a:schemeClr val="bg1"/>
                </a:solidFill>
              </a:rPr>
              <a:t>História do computador |  Computer </a:t>
            </a:r>
            <a:r>
              <a:rPr lang="pt-BR" b="1" dirty="0" err="1">
                <a:solidFill>
                  <a:schemeClr val="bg1"/>
                </a:solidFill>
              </a:rPr>
              <a:t>History</a:t>
            </a:r>
            <a:endParaRPr lang="pt-BR" b="1" dirty="0">
              <a:solidFill>
                <a:schemeClr val="bg1"/>
              </a:solidFill>
            </a:endParaRPr>
          </a:p>
          <a:p>
            <a:pPr lvl="1">
              <a:lnSpc>
                <a:spcPct val="150000"/>
              </a:lnSpc>
            </a:pPr>
            <a:r>
              <a:rPr lang="pt-BR" b="1" i="0" u="sng" dirty="0">
                <a:solidFill>
                  <a:schemeClr val="bg1"/>
                </a:solidFill>
                <a:effectLst/>
              </a:rPr>
              <a:t>O Ábaco</a:t>
            </a:r>
            <a:endParaRPr lang="pt-BR" b="0" i="0" dirty="0">
              <a:solidFill>
                <a:schemeClr val="bg1"/>
              </a:solidFill>
              <a:effectLst/>
            </a:endParaRPr>
          </a:p>
          <a:p>
            <a:pPr lvl="1">
              <a:lnSpc>
                <a:spcPct val="150000"/>
              </a:lnSpc>
            </a:pPr>
            <a:r>
              <a:rPr lang="pt-BR" b="0" i="0" dirty="0">
                <a:solidFill>
                  <a:schemeClr val="bg1"/>
                </a:solidFill>
                <a:effectLst/>
              </a:rPr>
              <a:t>O ábaco chinês possuía 2 conjuntos por fio, contendo 5 contas no conjunto das unidades e 2 contas que representavam 5 unidades. A variante do ábaco mais conhecida é o SOROBAN, ábaco japonês simplificado (com 5 contas por fio, agrupadas 4x1), ainda hoje utilizado, sendo que em uso por mãos treinadas continuam eficientes e rápidos para trabalhos mais simples.</a:t>
            </a:r>
          </a:p>
          <a:p>
            <a:pPr lvl="1">
              <a:lnSpc>
                <a:spcPct val="150000"/>
              </a:lnSpc>
            </a:pPr>
            <a:r>
              <a:rPr lang="pt-BR" b="0" i="0" dirty="0">
                <a:solidFill>
                  <a:schemeClr val="bg1"/>
                </a:solidFill>
                <a:effectLst/>
              </a:rPr>
              <a:t>Esse sistema de contas e fios recebeu o nome de </a:t>
            </a:r>
            <a:r>
              <a:rPr lang="pt-BR" b="0" i="0" dirty="0" err="1">
                <a:solidFill>
                  <a:schemeClr val="bg1"/>
                </a:solidFill>
                <a:effectLst/>
              </a:rPr>
              <a:t>calculi</a:t>
            </a:r>
            <a:r>
              <a:rPr lang="pt-BR" b="0" i="0" dirty="0">
                <a:solidFill>
                  <a:schemeClr val="bg1"/>
                </a:solidFill>
                <a:effectLst/>
              </a:rPr>
              <a:t> pelos romanos, dando origem à palavra cálculo.</a:t>
            </a:r>
            <a:br>
              <a:rPr lang="pt-BR" b="0" i="0" dirty="0">
                <a:solidFill>
                  <a:schemeClr val="bg1"/>
                </a:solidFill>
                <a:effectLst/>
              </a:rPr>
            </a:br>
            <a:r>
              <a:rPr lang="pt-BR" b="0" i="0" dirty="0">
                <a:solidFill>
                  <a:schemeClr val="bg1"/>
                </a:solidFill>
                <a:effectLst/>
              </a:rPr>
              <a:t> </a:t>
            </a:r>
          </a:p>
          <a:p>
            <a:pPr marL="1657350" lvl="3" indent="-285750" algn="just">
              <a:lnSpc>
                <a:spcPct val="150000"/>
              </a:lnSpc>
              <a:buFont typeface="Arial" panose="020B0604020202020204" pitchFamily="34" charset="0"/>
              <a:buChar char="•"/>
            </a:pPr>
            <a:endParaRPr lang="pt-BR" dirty="0">
              <a:solidFill>
                <a:schemeClr val="bg1"/>
              </a:solidFill>
            </a:endParaRPr>
          </a:p>
          <a:p>
            <a:pPr marL="2114550" lvl="4" indent="-285750" algn="just">
              <a:lnSpc>
                <a:spcPct val="150000"/>
              </a:lnSpc>
              <a:buFont typeface="Arial" panose="020B0604020202020204" pitchFamily="34" charset="0"/>
              <a:buChar char="•"/>
            </a:pPr>
            <a:endParaRPr lang="pt-BR" dirty="0">
              <a:solidFill>
                <a:schemeClr val="bg1"/>
              </a:solidFill>
            </a:endParaRPr>
          </a:p>
          <a:p>
            <a:pPr marL="2114550" lvl="4" indent="-285750" algn="just">
              <a:lnSpc>
                <a:spcPct val="150000"/>
              </a:lnSpc>
              <a:buFont typeface="Arial" panose="020B0604020202020204" pitchFamily="34" charset="0"/>
              <a:buChar char="•"/>
            </a:pPr>
            <a:endParaRPr lang="pt-BR" dirty="0">
              <a:solidFill>
                <a:schemeClr val="bg1"/>
              </a:solidFill>
            </a:endParaRPr>
          </a:p>
          <a:p>
            <a:pPr marL="2114550" lvl="4" indent="-285750" algn="just">
              <a:lnSpc>
                <a:spcPct val="150000"/>
              </a:lnSpc>
              <a:buFont typeface="Arial" panose="020B0604020202020204" pitchFamily="34" charset="0"/>
              <a:buChar char="•"/>
            </a:pPr>
            <a:endParaRPr lang="pt-BR" dirty="0">
              <a:solidFill>
                <a:schemeClr val="bg1"/>
              </a:solidFill>
            </a:endParaRPr>
          </a:p>
          <a:p>
            <a:pPr marL="742950" lvl="1" indent="-285750" algn="just">
              <a:lnSpc>
                <a:spcPct val="150000"/>
              </a:lnSpc>
              <a:buFont typeface="Arial" panose="020B0604020202020204" pitchFamily="34" charset="0"/>
              <a:buChar char="•"/>
            </a:pPr>
            <a:endParaRPr lang="pt-BR" dirty="0">
              <a:solidFill>
                <a:schemeClr val="bg1"/>
              </a:solidFill>
            </a:endParaRPr>
          </a:p>
        </p:txBody>
      </p:sp>
    </p:spTree>
    <p:extLst>
      <p:ext uri="{BB962C8B-B14F-4D97-AF65-F5344CB8AC3E}">
        <p14:creationId xmlns:p14="http://schemas.microsoft.com/office/powerpoint/2010/main" val="27614495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8C37C960-91F5-4F61-B2CD-8A03792072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1" descr="Autorradiografia em papel branco">
            <a:extLst>
              <a:ext uri="{FF2B5EF4-FFF2-40B4-BE49-F238E27FC236}">
                <a16:creationId xmlns:a16="http://schemas.microsoft.com/office/drawing/2014/main" id="{E929A9F1-9EDB-40F9-884B-2DE41067BB91}"/>
              </a:ext>
            </a:extLst>
          </p:cNvPr>
          <p:cNvPicPr>
            <a:picLocks noChangeAspect="1"/>
          </p:cNvPicPr>
          <p:nvPr/>
        </p:nvPicPr>
        <p:blipFill rotWithShape="1">
          <a:blip r:embed="rId2"/>
          <a:srcRect l="18023" t="3190" b="34860"/>
          <a:stretch/>
        </p:blipFill>
        <p:spPr>
          <a:xfrm>
            <a:off x="0" y="0"/>
            <a:ext cx="12188952" cy="6858000"/>
          </a:xfrm>
          <a:prstGeom prst="rect">
            <a:avLst/>
          </a:prstGeom>
        </p:spPr>
      </p:pic>
      <p:sp>
        <p:nvSpPr>
          <p:cNvPr id="5" name="Retângulo 4">
            <a:extLst>
              <a:ext uri="{FF2B5EF4-FFF2-40B4-BE49-F238E27FC236}">
                <a16:creationId xmlns:a16="http://schemas.microsoft.com/office/drawing/2014/main" id="{14A9EE54-C266-474B-88D4-C78B93010C3D}"/>
              </a:ext>
            </a:extLst>
          </p:cNvPr>
          <p:cNvSpPr/>
          <p:nvPr/>
        </p:nvSpPr>
        <p:spPr>
          <a:xfrm rot="16200000">
            <a:off x="-3019425" y="3019425"/>
            <a:ext cx="6858000" cy="81915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pt-BR" sz="2000" b="1" dirty="0">
                <a:solidFill>
                  <a:schemeClr val="bg1"/>
                </a:solidFill>
              </a:rPr>
              <a:t>Técnico em Informática – TI</a:t>
            </a:r>
          </a:p>
          <a:p>
            <a:r>
              <a:rPr lang="pt-BR" sz="2800" dirty="0"/>
              <a:t>UC09 – Desenvolver Algoritmos</a:t>
            </a:r>
          </a:p>
        </p:txBody>
      </p:sp>
      <p:sp>
        <p:nvSpPr>
          <p:cNvPr id="6" name="Retângulo 5">
            <a:extLst>
              <a:ext uri="{FF2B5EF4-FFF2-40B4-BE49-F238E27FC236}">
                <a16:creationId xmlns:a16="http://schemas.microsoft.com/office/drawing/2014/main" id="{669EEFA8-F4D0-4082-A3FF-437607F4BE83}"/>
              </a:ext>
            </a:extLst>
          </p:cNvPr>
          <p:cNvSpPr/>
          <p:nvPr/>
        </p:nvSpPr>
        <p:spPr>
          <a:xfrm>
            <a:off x="819151" y="647699"/>
            <a:ext cx="10991849" cy="5648325"/>
          </a:xfrm>
          <a:prstGeom prst="rect">
            <a:avLst/>
          </a:prstGeom>
          <a:solidFill>
            <a:schemeClr val="dk1">
              <a:alpha val="90000"/>
            </a:schemeClr>
          </a:solidFill>
        </p:spPr>
        <p:style>
          <a:lnRef idx="2">
            <a:schemeClr val="dk1">
              <a:shade val="50000"/>
            </a:schemeClr>
          </a:lnRef>
          <a:fillRef idx="1">
            <a:schemeClr val="dk1"/>
          </a:fillRef>
          <a:effectRef idx="0">
            <a:schemeClr val="dk1"/>
          </a:effectRef>
          <a:fontRef idx="minor">
            <a:schemeClr val="lt1"/>
          </a:fontRef>
        </p:style>
        <p:txBody>
          <a:bodyPr lIns="720000" rIns="360000" rtlCol="0" anchor="t" anchorCtr="0"/>
          <a:lstStyle/>
          <a:p>
            <a:r>
              <a:rPr lang="pt-BR" sz="2800" b="1" dirty="0">
                <a:solidFill>
                  <a:schemeClr val="bg1"/>
                </a:solidFill>
              </a:rPr>
              <a:t>Lógica de Programação |  </a:t>
            </a:r>
            <a:r>
              <a:rPr lang="pt-BR" sz="2800" b="1" dirty="0" err="1">
                <a:solidFill>
                  <a:schemeClr val="bg1"/>
                </a:solidFill>
              </a:rPr>
              <a:t>logic</a:t>
            </a:r>
            <a:r>
              <a:rPr lang="pt-BR" sz="2800" b="1" dirty="0">
                <a:solidFill>
                  <a:schemeClr val="bg1"/>
                </a:solidFill>
              </a:rPr>
              <a:t> </a:t>
            </a:r>
            <a:r>
              <a:rPr lang="pt-BR" sz="2800" b="1" dirty="0" err="1">
                <a:solidFill>
                  <a:schemeClr val="bg1"/>
                </a:solidFill>
              </a:rPr>
              <a:t>programming</a:t>
            </a:r>
            <a:endParaRPr lang="pt-BR" sz="2800" b="1" dirty="0">
              <a:solidFill>
                <a:schemeClr val="bg1"/>
              </a:solidFill>
            </a:endParaRPr>
          </a:p>
          <a:p>
            <a:endParaRPr lang="pt-BR" sz="2800" b="1" dirty="0">
              <a:solidFill>
                <a:schemeClr val="bg1"/>
              </a:solidFill>
            </a:endParaRPr>
          </a:p>
          <a:p>
            <a:pPr marL="285750" indent="-285750">
              <a:lnSpc>
                <a:spcPct val="150000"/>
              </a:lnSpc>
              <a:buFont typeface="Arial" panose="020B0604020202020204" pitchFamily="34" charset="0"/>
              <a:buChar char="•"/>
            </a:pPr>
            <a:r>
              <a:rPr lang="pt-BR" b="1" dirty="0">
                <a:solidFill>
                  <a:schemeClr val="bg1"/>
                </a:solidFill>
              </a:rPr>
              <a:t>História do computador |  Computer </a:t>
            </a:r>
            <a:r>
              <a:rPr lang="pt-BR" b="1" dirty="0" err="1">
                <a:solidFill>
                  <a:schemeClr val="bg1"/>
                </a:solidFill>
              </a:rPr>
              <a:t>History</a:t>
            </a:r>
            <a:endParaRPr lang="pt-BR" b="1" dirty="0">
              <a:solidFill>
                <a:schemeClr val="bg1"/>
              </a:solidFill>
            </a:endParaRPr>
          </a:p>
          <a:p>
            <a:pPr lvl="1">
              <a:lnSpc>
                <a:spcPct val="150000"/>
              </a:lnSpc>
            </a:pPr>
            <a:r>
              <a:rPr lang="pt-BR" b="1" i="0" u="sng" dirty="0">
                <a:solidFill>
                  <a:schemeClr val="bg1"/>
                </a:solidFill>
                <a:effectLst/>
              </a:rPr>
              <a:t>O Ábaco</a:t>
            </a:r>
            <a:endParaRPr lang="pt-BR" b="0" i="0" dirty="0">
              <a:solidFill>
                <a:schemeClr val="bg1"/>
              </a:solidFill>
              <a:effectLst/>
            </a:endParaRPr>
          </a:p>
          <a:p>
            <a:pPr lvl="1">
              <a:lnSpc>
                <a:spcPct val="150000"/>
              </a:lnSpc>
            </a:pPr>
            <a:r>
              <a:rPr lang="pt-BR" b="0" i="0" dirty="0">
                <a:solidFill>
                  <a:schemeClr val="bg1"/>
                </a:solidFill>
                <a:effectLst/>
              </a:rPr>
              <a:t> </a:t>
            </a:r>
          </a:p>
          <a:p>
            <a:pPr marL="1657350" lvl="3" indent="-285750" algn="just">
              <a:lnSpc>
                <a:spcPct val="150000"/>
              </a:lnSpc>
              <a:buFont typeface="Arial" panose="020B0604020202020204" pitchFamily="34" charset="0"/>
              <a:buChar char="•"/>
            </a:pPr>
            <a:endParaRPr lang="pt-BR" dirty="0">
              <a:solidFill>
                <a:schemeClr val="bg1"/>
              </a:solidFill>
            </a:endParaRPr>
          </a:p>
          <a:p>
            <a:pPr marL="2114550" lvl="4" indent="-285750" algn="just">
              <a:lnSpc>
                <a:spcPct val="150000"/>
              </a:lnSpc>
              <a:buFont typeface="Arial" panose="020B0604020202020204" pitchFamily="34" charset="0"/>
              <a:buChar char="•"/>
            </a:pPr>
            <a:endParaRPr lang="pt-BR" dirty="0">
              <a:solidFill>
                <a:schemeClr val="bg1"/>
              </a:solidFill>
            </a:endParaRPr>
          </a:p>
          <a:p>
            <a:pPr marL="2114550" lvl="4" indent="-285750" algn="just">
              <a:lnSpc>
                <a:spcPct val="150000"/>
              </a:lnSpc>
              <a:buFont typeface="Arial" panose="020B0604020202020204" pitchFamily="34" charset="0"/>
              <a:buChar char="•"/>
            </a:pPr>
            <a:endParaRPr lang="pt-BR" dirty="0">
              <a:solidFill>
                <a:schemeClr val="bg1"/>
              </a:solidFill>
            </a:endParaRPr>
          </a:p>
          <a:p>
            <a:pPr marL="2114550" lvl="4" indent="-285750" algn="just">
              <a:lnSpc>
                <a:spcPct val="150000"/>
              </a:lnSpc>
              <a:buFont typeface="Arial" panose="020B0604020202020204" pitchFamily="34" charset="0"/>
              <a:buChar char="•"/>
            </a:pPr>
            <a:endParaRPr lang="pt-BR" dirty="0">
              <a:solidFill>
                <a:schemeClr val="bg1"/>
              </a:solidFill>
            </a:endParaRPr>
          </a:p>
          <a:p>
            <a:pPr marL="742950" lvl="1" indent="-285750" algn="just">
              <a:lnSpc>
                <a:spcPct val="150000"/>
              </a:lnSpc>
              <a:buFont typeface="Arial" panose="020B0604020202020204" pitchFamily="34" charset="0"/>
              <a:buChar char="•"/>
            </a:pPr>
            <a:endParaRPr lang="pt-BR" dirty="0">
              <a:solidFill>
                <a:schemeClr val="bg1"/>
              </a:solidFill>
            </a:endParaRPr>
          </a:p>
        </p:txBody>
      </p:sp>
      <p:pic>
        <p:nvPicPr>
          <p:cNvPr id="2054" name="Picture 6">
            <a:extLst>
              <a:ext uri="{FF2B5EF4-FFF2-40B4-BE49-F238E27FC236}">
                <a16:creationId xmlns:a16="http://schemas.microsoft.com/office/drawing/2014/main" id="{06DE7038-4EB0-43CF-ACF7-28096B7FB9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10888" y="3017520"/>
            <a:ext cx="4289367" cy="28595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54743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8C37C960-91F5-4F61-B2CD-8A03792072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1" descr="Autorradiografia em papel branco">
            <a:extLst>
              <a:ext uri="{FF2B5EF4-FFF2-40B4-BE49-F238E27FC236}">
                <a16:creationId xmlns:a16="http://schemas.microsoft.com/office/drawing/2014/main" id="{E929A9F1-9EDB-40F9-884B-2DE41067BB91}"/>
              </a:ext>
            </a:extLst>
          </p:cNvPr>
          <p:cNvPicPr>
            <a:picLocks noChangeAspect="1"/>
          </p:cNvPicPr>
          <p:nvPr/>
        </p:nvPicPr>
        <p:blipFill rotWithShape="1">
          <a:blip r:embed="rId2"/>
          <a:srcRect l="18023" t="3190" b="34860"/>
          <a:stretch/>
        </p:blipFill>
        <p:spPr>
          <a:xfrm>
            <a:off x="0" y="0"/>
            <a:ext cx="12188952" cy="6858000"/>
          </a:xfrm>
          <a:prstGeom prst="rect">
            <a:avLst/>
          </a:prstGeom>
        </p:spPr>
      </p:pic>
      <p:sp>
        <p:nvSpPr>
          <p:cNvPr id="5" name="Retângulo 4">
            <a:extLst>
              <a:ext uri="{FF2B5EF4-FFF2-40B4-BE49-F238E27FC236}">
                <a16:creationId xmlns:a16="http://schemas.microsoft.com/office/drawing/2014/main" id="{14A9EE54-C266-474B-88D4-C78B93010C3D}"/>
              </a:ext>
            </a:extLst>
          </p:cNvPr>
          <p:cNvSpPr/>
          <p:nvPr/>
        </p:nvSpPr>
        <p:spPr>
          <a:xfrm rot="16200000">
            <a:off x="-3019425" y="3019425"/>
            <a:ext cx="6858000" cy="81915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pt-BR" sz="2000" b="1" dirty="0">
                <a:solidFill>
                  <a:schemeClr val="bg1"/>
                </a:solidFill>
              </a:rPr>
              <a:t>Técnico em Informática – TI</a:t>
            </a:r>
          </a:p>
          <a:p>
            <a:r>
              <a:rPr lang="pt-BR" sz="2800" dirty="0"/>
              <a:t>UC09 – Desenvolver Algoritmos</a:t>
            </a:r>
          </a:p>
        </p:txBody>
      </p:sp>
      <p:sp>
        <p:nvSpPr>
          <p:cNvPr id="6" name="Retângulo 5">
            <a:extLst>
              <a:ext uri="{FF2B5EF4-FFF2-40B4-BE49-F238E27FC236}">
                <a16:creationId xmlns:a16="http://schemas.microsoft.com/office/drawing/2014/main" id="{669EEFA8-F4D0-4082-A3FF-437607F4BE83}"/>
              </a:ext>
            </a:extLst>
          </p:cNvPr>
          <p:cNvSpPr/>
          <p:nvPr/>
        </p:nvSpPr>
        <p:spPr>
          <a:xfrm>
            <a:off x="819151" y="647699"/>
            <a:ext cx="10991849" cy="5648325"/>
          </a:xfrm>
          <a:prstGeom prst="rect">
            <a:avLst/>
          </a:prstGeom>
          <a:solidFill>
            <a:schemeClr val="dk1">
              <a:alpha val="90000"/>
            </a:schemeClr>
          </a:solidFill>
        </p:spPr>
        <p:style>
          <a:lnRef idx="2">
            <a:schemeClr val="dk1">
              <a:shade val="50000"/>
            </a:schemeClr>
          </a:lnRef>
          <a:fillRef idx="1">
            <a:schemeClr val="dk1"/>
          </a:fillRef>
          <a:effectRef idx="0">
            <a:schemeClr val="dk1"/>
          </a:effectRef>
          <a:fontRef idx="minor">
            <a:schemeClr val="lt1"/>
          </a:fontRef>
        </p:style>
        <p:txBody>
          <a:bodyPr lIns="720000" rIns="360000" rtlCol="0" anchor="t" anchorCtr="0"/>
          <a:lstStyle/>
          <a:p>
            <a:r>
              <a:rPr lang="pt-BR" sz="2800" b="1" dirty="0">
                <a:solidFill>
                  <a:schemeClr val="bg1"/>
                </a:solidFill>
              </a:rPr>
              <a:t>Lógica de Programação |  </a:t>
            </a:r>
            <a:r>
              <a:rPr lang="pt-BR" sz="2800" b="1" dirty="0" err="1">
                <a:solidFill>
                  <a:schemeClr val="bg1"/>
                </a:solidFill>
              </a:rPr>
              <a:t>logic</a:t>
            </a:r>
            <a:r>
              <a:rPr lang="pt-BR" sz="2800" b="1" dirty="0">
                <a:solidFill>
                  <a:schemeClr val="bg1"/>
                </a:solidFill>
              </a:rPr>
              <a:t> </a:t>
            </a:r>
            <a:r>
              <a:rPr lang="pt-BR" sz="2800" b="1" dirty="0" err="1">
                <a:solidFill>
                  <a:schemeClr val="bg1"/>
                </a:solidFill>
              </a:rPr>
              <a:t>programming</a:t>
            </a:r>
            <a:endParaRPr lang="pt-BR" sz="2800" b="1" dirty="0">
              <a:solidFill>
                <a:schemeClr val="bg1"/>
              </a:solidFill>
            </a:endParaRPr>
          </a:p>
          <a:p>
            <a:endParaRPr lang="pt-BR" sz="2800" b="1" dirty="0">
              <a:solidFill>
                <a:schemeClr val="bg1"/>
              </a:solidFill>
            </a:endParaRPr>
          </a:p>
          <a:p>
            <a:pPr marL="285750" indent="-285750">
              <a:lnSpc>
                <a:spcPct val="150000"/>
              </a:lnSpc>
              <a:buFont typeface="Arial" panose="020B0604020202020204" pitchFamily="34" charset="0"/>
              <a:buChar char="•"/>
            </a:pPr>
            <a:r>
              <a:rPr lang="pt-BR" b="1" dirty="0">
                <a:solidFill>
                  <a:schemeClr val="bg1"/>
                </a:solidFill>
              </a:rPr>
              <a:t>História do computador |  Computer </a:t>
            </a:r>
            <a:r>
              <a:rPr lang="pt-BR" b="1" dirty="0" err="1">
                <a:solidFill>
                  <a:schemeClr val="bg1"/>
                </a:solidFill>
              </a:rPr>
              <a:t>History</a:t>
            </a:r>
            <a:endParaRPr lang="pt-BR" b="1" dirty="0">
              <a:solidFill>
                <a:schemeClr val="bg1"/>
              </a:solidFill>
            </a:endParaRPr>
          </a:p>
          <a:p>
            <a:pPr lvl="1">
              <a:lnSpc>
                <a:spcPct val="150000"/>
              </a:lnSpc>
            </a:pPr>
            <a:r>
              <a:rPr lang="pt-BR" b="1" i="0" dirty="0">
                <a:solidFill>
                  <a:schemeClr val="bg1"/>
                </a:solidFill>
                <a:effectLst/>
              </a:rPr>
              <a:t>O Logaritmo e a Régua de Cálculos</a:t>
            </a:r>
            <a:endParaRPr lang="pt-BR" b="0" i="0" dirty="0">
              <a:solidFill>
                <a:schemeClr val="bg1"/>
              </a:solidFill>
              <a:effectLst/>
            </a:endParaRPr>
          </a:p>
          <a:p>
            <a:pPr lvl="1">
              <a:lnSpc>
                <a:spcPct val="150000"/>
              </a:lnSpc>
            </a:pPr>
            <a:r>
              <a:rPr lang="pt-BR" b="0" i="0" dirty="0">
                <a:solidFill>
                  <a:schemeClr val="bg1"/>
                </a:solidFill>
                <a:effectLst/>
              </a:rPr>
              <a:t>Os Bastões de Napier foram criados como auxílio à multiplicação, pelo nobre escocês de Edimburgo, o matemático John Napier (1550-1617), inventor dos logaritmos. Dispositivos semelhantes já vinham sendo usados desde o século XVI mas somente em 1614 foram documentados. Os bastões de Napier eram um conjunto de 9 bastões, um para cada dígito, que transformavam a multiplicação de dois números numa soma das tabuadas de cada dígito</a:t>
            </a:r>
          </a:p>
        </p:txBody>
      </p:sp>
    </p:spTree>
    <p:extLst>
      <p:ext uri="{BB962C8B-B14F-4D97-AF65-F5344CB8AC3E}">
        <p14:creationId xmlns:p14="http://schemas.microsoft.com/office/powerpoint/2010/main" val="19769973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8C37C960-91F5-4F61-B2CD-8A03792072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1" descr="Autorradiografia em papel branco">
            <a:extLst>
              <a:ext uri="{FF2B5EF4-FFF2-40B4-BE49-F238E27FC236}">
                <a16:creationId xmlns:a16="http://schemas.microsoft.com/office/drawing/2014/main" id="{E929A9F1-9EDB-40F9-884B-2DE41067BB91}"/>
              </a:ext>
            </a:extLst>
          </p:cNvPr>
          <p:cNvPicPr>
            <a:picLocks noChangeAspect="1"/>
          </p:cNvPicPr>
          <p:nvPr/>
        </p:nvPicPr>
        <p:blipFill rotWithShape="1">
          <a:blip r:embed="rId2"/>
          <a:srcRect l="18023" t="3190" b="34860"/>
          <a:stretch/>
        </p:blipFill>
        <p:spPr>
          <a:xfrm>
            <a:off x="0" y="0"/>
            <a:ext cx="12188952" cy="6858000"/>
          </a:xfrm>
          <a:prstGeom prst="rect">
            <a:avLst/>
          </a:prstGeom>
        </p:spPr>
      </p:pic>
      <p:sp>
        <p:nvSpPr>
          <p:cNvPr id="5" name="Retângulo 4">
            <a:extLst>
              <a:ext uri="{FF2B5EF4-FFF2-40B4-BE49-F238E27FC236}">
                <a16:creationId xmlns:a16="http://schemas.microsoft.com/office/drawing/2014/main" id="{14A9EE54-C266-474B-88D4-C78B93010C3D}"/>
              </a:ext>
            </a:extLst>
          </p:cNvPr>
          <p:cNvSpPr/>
          <p:nvPr/>
        </p:nvSpPr>
        <p:spPr>
          <a:xfrm rot="16200000">
            <a:off x="-3019425" y="3019425"/>
            <a:ext cx="6858000" cy="81915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pt-BR" sz="2000" b="1" dirty="0">
                <a:solidFill>
                  <a:schemeClr val="bg1"/>
                </a:solidFill>
              </a:rPr>
              <a:t>Técnico em Informática – TI</a:t>
            </a:r>
          </a:p>
          <a:p>
            <a:r>
              <a:rPr lang="pt-BR" sz="2800" dirty="0"/>
              <a:t>UC09 – Desenvolver Algoritmos</a:t>
            </a:r>
          </a:p>
        </p:txBody>
      </p:sp>
      <p:sp>
        <p:nvSpPr>
          <p:cNvPr id="6" name="Retângulo 5">
            <a:extLst>
              <a:ext uri="{FF2B5EF4-FFF2-40B4-BE49-F238E27FC236}">
                <a16:creationId xmlns:a16="http://schemas.microsoft.com/office/drawing/2014/main" id="{669EEFA8-F4D0-4082-A3FF-437607F4BE83}"/>
              </a:ext>
            </a:extLst>
          </p:cNvPr>
          <p:cNvSpPr/>
          <p:nvPr/>
        </p:nvSpPr>
        <p:spPr>
          <a:xfrm>
            <a:off x="819151" y="647699"/>
            <a:ext cx="10991849" cy="5648325"/>
          </a:xfrm>
          <a:prstGeom prst="rect">
            <a:avLst/>
          </a:prstGeom>
          <a:solidFill>
            <a:schemeClr val="dk1">
              <a:alpha val="90000"/>
            </a:schemeClr>
          </a:solidFill>
        </p:spPr>
        <p:style>
          <a:lnRef idx="2">
            <a:schemeClr val="dk1">
              <a:shade val="50000"/>
            </a:schemeClr>
          </a:lnRef>
          <a:fillRef idx="1">
            <a:schemeClr val="dk1"/>
          </a:fillRef>
          <a:effectRef idx="0">
            <a:schemeClr val="dk1"/>
          </a:effectRef>
          <a:fontRef idx="minor">
            <a:schemeClr val="lt1"/>
          </a:fontRef>
        </p:style>
        <p:txBody>
          <a:bodyPr lIns="720000" rIns="360000" rtlCol="0" anchor="t" anchorCtr="0"/>
          <a:lstStyle/>
          <a:p>
            <a:r>
              <a:rPr lang="pt-BR" sz="2800" b="1" dirty="0">
                <a:solidFill>
                  <a:schemeClr val="bg1"/>
                </a:solidFill>
              </a:rPr>
              <a:t>Lógica de Programação |  </a:t>
            </a:r>
            <a:r>
              <a:rPr lang="pt-BR" sz="2800" b="1" dirty="0" err="1">
                <a:solidFill>
                  <a:schemeClr val="bg1"/>
                </a:solidFill>
              </a:rPr>
              <a:t>logic</a:t>
            </a:r>
            <a:r>
              <a:rPr lang="pt-BR" sz="2800" b="1" dirty="0">
                <a:solidFill>
                  <a:schemeClr val="bg1"/>
                </a:solidFill>
              </a:rPr>
              <a:t> </a:t>
            </a:r>
            <a:r>
              <a:rPr lang="pt-BR" sz="2800" b="1" dirty="0" err="1">
                <a:solidFill>
                  <a:schemeClr val="bg1"/>
                </a:solidFill>
              </a:rPr>
              <a:t>programming</a:t>
            </a:r>
            <a:endParaRPr lang="pt-BR" sz="2800" b="1" dirty="0">
              <a:solidFill>
                <a:schemeClr val="bg1"/>
              </a:solidFill>
            </a:endParaRPr>
          </a:p>
          <a:p>
            <a:endParaRPr lang="pt-BR" sz="2800" b="1" dirty="0">
              <a:solidFill>
                <a:schemeClr val="bg1"/>
              </a:solidFill>
            </a:endParaRPr>
          </a:p>
          <a:p>
            <a:pPr marL="285750" indent="-285750">
              <a:lnSpc>
                <a:spcPct val="150000"/>
              </a:lnSpc>
              <a:buFont typeface="Arial" panose="020B0604020202020204" pitchFamily="34" charset="0"/>
              <a:buChar char="•"/>
            </a:pPr>
            <a:r>
              <a:rPr lang="pt-BR" b="1" dirty="0">
                <a:solidFill>
                  <a:schemeClr val="bg1"/>
                </a:solidFill>
              </a:rPr>
              <a:t>História do computador |  Computer </a:t>
            </a:r>
            <a:r>
              <a:rPr lang="pt-BR" b="1" dirty="0" err="1">
                <a:solidFill>
                  <a:schemeClr val="bg1"/>
                </a:solidFill>
              </a:rPr>
              <a:t>History</a:t>
            </a:r>
            <a:endParaRPr lang="pt-BR" b="1" dirty="0">
              <a:solidFill>
                <a:schemeClr val="bg1"/>
              </a:solidFill>
            </a:endParaRPr>
          </a:p>
          <a:p>
            <a:pPr lvl="1">
              <a:lnSpc>
                <a:spcPct val="150000"/>
              </a:lnSpc>
            </a:pPr>
            <a:r>
              <a:rPr lang="pt-BR" b="1" i="0" dirty="0">
                <a:solidFill>
                  <a:schemeClr val="bg1"/>
                </a:solidFill>
                <a:effectLst/>
              </a:rPr>
              <a:t>O Logaritmo e a Régua de Cálculos</a:t>
            </a:r>
            <a:endParaRPr lang="pt-BR" b="0" i="0" dirty="0">
              <a:solidFill>
                <a:schemeClr val="bg1"/>
              </a:solidFill>
              <a:effectLst/>
            </a:endParaRPr>
          </a:p>
        </p:txBody>
      </p:sp>
      <p:pic>
        <p:nvPicPr>
          <p:cNvPr id="3074" name="Picture 2">
            <a:extLst>
              <a:ext uri="{FF2B5EF4-FFF2-40B4-BE49-F238E27FC236}">
                <a16:creationId xmlns:a16="http://schemas.microsoft.com/office/drawing/2014/main" id="{A780E264-6D9B-4995-B8B9-F70EC98055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58094" y="2866373"/>
            <a:ext cx="5139950" cy="31767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05691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8C37C960-91F5-4F61-B2CD-8A03792072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1" descr="Autorradiografia em papel branco">
            <a:extLst>
              <a:ext uri="{FF2B5EF4-FFF2-40B4-BE49-F238E27FC236}">
                <a16:creationId xmlns:a16="http://schemas.microsoft.com/office/drawing/2014/main" id="{E929A9F1-9EDB-40F9-884B-2DE41067BB91}"/>
              </a:ext>
            </a:extLst>
          </p:cNvPr>
          <p:cNvPicPr>
            <a:picLocks noChangeAspect="1"/>
          </p:cNvPicPr>
          <p:nvPr/>
        </p:nvPicPr>
        <p:blipFill rotWithShape="1">
          <a:blip r:embed="rId2"/>
          <a:srcRect l="18023" t="3190" b="34860"/>
          <a:stretch/>
        </p:blipFill>
        <p:spPr>
          <a:xfrm>
            <a:off x="0" y="0"/>
            <a:ext cx="12188952" cy="6858000"/>
          </a:xfrm>
          <a:prstGeom prst="rect">
            <a:avLst/>
          </a:prstGeom>
        </p:spPr>
      </p:pic>
      <p:sp>
        <p:nvSpPr>
          <p:cNvPr id="5" name="Retângulo 4">
            <a:extLst>
              <a:ext uri="{FF2B5EF4-FFF2-40B4-BE49-F238E27FC236}">
                <a16:creationId xmlns:a16="http://schemas.microsoft.com/office/drawing/2014/main" id="{14A9EE54-C266-474B-88D4-C78B93010C3D}"/>
              </a:ext>
            </a:extLst>
          </p:cNvPr>
          <p:cNvSpPr/>
          <p:nvPr/>
        </p:nvSpPr>
        <p:spPr>
          <a:xfrm rot="16200000">
            <a:off x="-3019425" y="3019425"/>
            <a:ext cx="6858000" cy="81915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pt-BR" sz="2000" b="1" dirty="0">
                <a:solidFill>
                  <a:schemeClr val="bg1"/>
                </a:solidFill>
              </a:rPr>
              <a:t>Técnico em Informática – TI</a:t>
            </a:r>
          </a:p>
          <a:p>
            <a:r>
              <a:rPr lang="pt-BR" sz="2800" dirty="0"/>
              <a:t>UC09 – Desenvolver Algoritmos</a:t>
            </a:r>
          </a:p>
        </p:txBody>
      </p:sp>
      <p:sp>
        <p:nvSpPr>
          <p:cNvPr id="6" name="Retângulo 5">
            <a:extLst>
              <a:ext uri="{FF2B5EF4-FFF2-40B4-BE49-F238E27FC236}">
                <a16:creationId xmlns:a16="http://schemas.microsoft.com/office/drawing/2014/main" id="{669EEFA8-F4D0-4082-A3FF-437607F4BE83}"/>
              </a:ext>
            </a:extLst>
          </p:cNvPr>
          <p:cNvSpPr/>
          <p:nvPr/>
        </p:nvSpPr>
        <p:spPr>
          <a:xfrm>
            <a:off x="819151" y="647699"/>
            <a:ext cx="10991849" cy="5648325"/>
          </a:xfrm>
          <a:prstGeom prst="rect">
            <a:avLst/>
          </a:prstGeom>
          <a:solidFill>
            <a:schemeClr val="dk1">
              <a:alpha val="90000"/>
            </a:schemeClr>
          </a:solidFill>
        </p:spPr>
        <p:style>
          <a:lnRef idx="2">
            <a:schemeClr val="dk1">
              <a:shade val="50000"/>
            </a:schemeClr>
          </a:lnRef>
          <a:fillRef idx="1">
            <a:schemeClr val="dk1"/>
          </a:fillRef>
          <a:effectRef idx="0">
            <a:schemeClr val="dk1"/>
          </a:effectRef>
          <a:fontRef idx="minor">
            <a:schemeClr val="lt1"/>
          </a:fontRef>
        </p:style>
        <p:txBody>
          <a:bodyPr lIns="720000" rIns="360000" rtlCol="0" anchor="t" anchorCtr="0"/>
          <a:lstStyle/>
          <a:p>
            <a:r>
              <a:rPr lang="pt-BR" sz="2800" b="1" dirty="0">
                <a:solidFill>
                  <a:schemeClr val="bg1"/>
                </a:solidFill>
              </a:rPr>
              <a:t>Lógica de Programação |  </a:t>
            </a:r>
            <a:r>
              <a:rPr lang="pt-BR" sz="2800" b="1" dirty="0" err="1">
                <a:solidFill>
                  <a:schemeClr val="bg1"/>
                </a:solidFill>
              </a:rPr>
              <a:t>logic</a:t>
            </a:r>
            <a:r>
              <a:rPr lang="pt-BR" sz="2800" b="1" dirty="0">
                <a:solidFill>
                  <a:schemeClr val="bg1"/>
                </a:solidFill>
              </a:rPr>
              <a:t> </a:t>
            </a:r>
            <a:r>
              <a:rPr lang="pt-BR" sz="2800" b="1" dirty="0" err="1">
                <a:solidFill>
                  <a:schemeClr val="bg1"/>
                </a:solidFill>
              </a:rPr>
              <a:t>programming</a:t>
            </a:r>
            <a:endParaRPr lang="pt-BR" sz="2800" b="1" dirty="0">
              <a:solidFill>
                <a:schemeClr val="bg1"/>
              </a:solidFill>
            </a:endParaRPr>
          </a:p>
          <a:p>
            <a:endParaRPr lang="pt-BR" sz="2800" b="1" dirty="0">
              <a:solidFill>
                <a:schemeClr val="bg1"/>
              </a:solidFill>
            </a:endParaRPr>
          </a:p>
          <a:p>
            <a:pPr marL="285750" indent="-285750">
              <a:lnSpc>
                <a:spcPct val="150000"/>
              </a:lnSpc>
              <a:buFont typeface="Arial" panose="020B0604020202020204" pitchFamily="34" charset="0"/>
              <a:buChar char="•"/>
            </a:pPr>
            <a:r>
              <a:rPr lang="pt-BR" b="1" dirty="0">
                <a:solidFill>
                  <a:schemeClr val="bg1"/>
                </a:solidFill>
              </a:rPr>
              <a:t>História do computador |  Computer </a:t>
            </a:r>
            <a:r>
              <a:rPr lang="pt-BR" b="1" dirty="0" err="1">
                <a:solidFill>
                  <a:schemeClr val="bg1"/>
                </a:solidFill>
              </a:rPr>
              <a:t>History</a:t>
            </a:r>
            <a:endParaRPr lang="pt-BR" b="1" dirty="0">
              <a:solidFill>
                <a:schemeClr val="bg1"/>
              </a:solidFill>
            </a:endParaRPr>
          </a:p>
          <a:p>
            <a:pPr lvl="1">
              <a:lnSpc>
                <a:spcPct val="150000"/>
              </a:lnSpc>
            </a:pPr>
            <a:r>
              <a:rPr lang="pt-BR" b="1" dirty="0">
                <a:solidFill>
                  <a:schemeClr val="bg1"/>
                </a:solidFill>
              </a:rPr>
              <a:t>O Resumo</a:t>
            </a:r>
          </a:p>
          <a:p>
            <a:pPr lvl="1">
              <a:lnSpc>
                <a:spcPct val="150000"/>
              </a:lnSpc>
            </a:pPr>
            <a:r>
              <a:rPr lang="pt-BR" b="1" i="0" dirty="0">
                <a:solidFill>
                  <a:schemeClr val="bg1"/>
                </a:solidFill>
                <a:effectLst/>
              </a:rPr>
              <a:t>XVII</a:t>
            </a:r>
            <a:r>
              <a:rPr lang="pt-BR" b="0" i="0" dirty="0">
                <a:solidFill>
                  <a:schemeClr val="bg1"/>
                </a:solidFill>
                <a:effectLst/>
              </a:rPr>
              <a:t> - O francês Blaise Pascal projeta uma calculadora que soma e subtrai e o alemão Gottfried Wilhelm Leibniz incorpora operações de multiplicar e dividir à máquina.</a:t>
            </a:r>
          </a:p>
          <a:p>
            <a:pPr lvl="1">
              <a:lnSpc>
                <a:spcPct val="150000"/>
              </a:lnSpc>
            </a:pPr>
            <a:r>
              <a:rPr lang="pt-BR" b="1" i="0" dirty="0">
                <a:solidFill>
                  <a:schemeClr val="bg1"/>
                </a:solidFill>
                <a:effectLst/>
              </a:rPr>
              <a:t>XVIII </a:t>
            </a:r>
            <a:r>
              <a:rPr lang="pt-BR" b="0" i="0" dirty="0">
                <a:solidFill>
                  <a:schemeClr val="bg1"/>
                </a:solidFill>
                <a:effectLst/>
              </a:rPr>
              <a:t>- O francês Joseph Marie </a:t>
            </a:r>
            <a:r>
              <a:rPr lang="pt-BR" b="0" i="0" dirty="0" err="1">
                <a:solidFill>
                  <a:schemeClr val="bg1"/>
                </a:solidFill>
                <a:effectLst/>
              </a:rPr>
              <a:t>Jacquard</a:t>
            </a:r>
            <a:r>
              <a:rPr lang="pt-BR" b="0" i="0" dirty="0">
                <a:solidFill>
                  <a:schemeClr val="bg1"/>
                </a:solidFill>
                <a:effectLst/>
              </a:rPr>
              <a:t> constrói um tear automatizado: cartões perfurados controlam o movimento da máquina.</a:t>
            </a:r>
          </a:p>
          <a:p>
            <a:pPr lvl="1">
              <a:lnSpc>
                <a:spcPct val="150000"/>
              </a:lnSpc>
            </a:pPr>
            <a:r>
              <a:rPr lang="pt-BR" b="1" i="0" dirty="0">
                <a:solidFill>
                  <a:schemeClr val="bg1"/>
                </a:solidFill>
                <a:effectLst/>
              </a:rPr>
              <a:t>1834</a:t>
            </a:r>
            <a:r>
              <a:rPr lang="pt-BR" b="0" i="0" dirty="0">
                <a:solidFill>
                  <a:schemeClr val="bg1"/>
                </a:solidFill>
                <a:effectLst/>
              </a:rPr>
              <a:t> - O inglês Charles Babbage projeta a máquina analítica capaz de armazenar informações.</a:t>
            </a:r>
          </a:p>
          <a:p>
            <a:pPr lvl="1">
              <a:lnSpc>
                <a:spcPct val="150000"/>
              </a:lnSpc>
            </a:pPr>
            <a:endParaRPr lang="pt-BR" b="0" i="0" dirty="0">
              <a:solidFill>
                <a:schemeClr val="bg1"/>
              </a:solidFill>
              <a:effectLst/>
            </a:endParaRPr>
          </a:p>
        </p:txBody>
      </p:sp>
    </p:spTree>
    <p:extLst>
      <p:ext uri="{BB962C8B-B14F-4D97-AF65-F5344CB8AC3E}">
        <p14:creationId xmlns:p14="http://schemas.microsoft.com/office/powerpoint/2010/main" val="6945583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8C37C960-91F5-4F61-B2CD-8A03792072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1" descr="Autorradiografia em papel branco">
            <a:extLst>
              <a:ext uri="{FF2B5EF4-FFF2-40B4-BE49-F238E27FC236}">
                <a16:creationId xmlns:a16="http://schemas.microsoft.com/office/drawing/2014/main" id="{E929A9F1-9EDB-40F9-884B-2DE41067BB91}"/>
              </a:ext>
            </a:extLst>
          </p:cNvPr>
          <p:cNvPicPr>
            <a:picLocks noChangeAspect="1"/>
          </p:cNvPicPr>
          <p:nvPr/>
        </p:nvPicPr>
        <p:blipFill rotWithShape="1">
          <a:blip r:embed="rId2"/>
          <a:srcRect l="18023" t="3190" b="34860"/>
          <a:stretch/>
        </p:blipFill>
        <p:spPr>
          <a:xfrm>
            <a:off x="0" y="0"/>
            <a:ext cx="12188952" cy="6858000"/>
          </a:xfrm>
          <a:prstGeom prst="rect">
            <a:avLst/>
          </a:prstGeom>
        </p:spPr>
      </p:pic>
      <p:sp>
        <p:nvSpPr>
          <p:cNvPr id="5" name="Retângulo 4">
            <a:extLst>
              <a:ext uri="{FF2B5EF4-FFF2-40B4-BE49-F238E27FC236}">
                <a16:creationId xmlns:a16="http://schemas.microsoft.com/office/drawing/2014/main" id="{14A9EE54-C266-474B-88D4-C78B93010C3D}"/>
              </a:ext>
            </a:extLst>
          </p:cNvPr>
          <p:cNvSpPr/>
          <p:nvPr/>
        </p:nvSpPr>
        <p:spPr>
          <a:xfrm rot="16200000">
            <a:off x="-3019425" y="3019425"/>
            <a:ext cx="6858000" cy="81915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pt-BR" sz="2000" b="1" dirty="0">
                <a:solidFill>
                  <a:schemeClr val="bg1"/>
                </a:solidFill>
              </a:rPr>
              <a:t>Técnico em Informática – TI</a:t>
            </a:r>
          </a:p>
          <a:p>
            <a:r>
              <a:rPr lang="pt-BR" sz="2800" dirty="0"/>
              <a:t>UC09 – Desenvolver Algoritmos</a:t>
            </a:r>
          </a:p>
        </p:txBody>
      </p:sp>
      <p:sp>
        <p:nvSpPr>
          <p:cNvPr id="6" name="Retângulo 5">
            <a:extLst>
              <a:ext uri="{FF2B5EF4-FFF2-40B4-BE49-F238E27FC236}">
                <a16:creationId xmlns:a16="http://schemas.microsoft.com/office/drawing/2014/main" id="{669EEFA8-F4D0-4082-A3FF-437607F4BE83}"/>
              </a:ext>
            </a:extLst>
          </p:cNvPr>
          <p:cNvSpPr/>
          <p:nvPr/>
        </p:nvSpPr>
        <p:spPr>
          <a:xfrm>
            <a:off x="819151" y="647699"/>
            <a:ext cx="10991849" cy="5648325"/>
          </a:xfrm>
          <a:prstGeom prst="rect">
            <a:avLst/>
          </a:prstGeom>
          <a:solidFill>
            <a:schemeClr val="dk1">
              <a:alpha val="90000"/>
            </a:schemeClr>
          </a:solidFill>
        </p:spPr>
        <p:style>
          <a:lnRef idx="2">
            <a:schemeClr val="dk1">
              <a:shade val="50000"/>
            </a:schemeClr>
          </a:lnRef>
          <a:fillRef idx="1">
            <a:schemeClr val="dk1"/>
          </a:fillRef>
          <a:effectRef idx="0">
            <a:schemeClr val="dk1"/>
          </a:effectRef>
          <a:fontRef idx="minor">
            <a:schemeClr val="lt1"/>
          </a:fontRef>
        </p:style>
        <p:txBody>
          <a:bodyPr lIns="720000" rIns="360000" rtlCol="0" anchor="t" anchorCtr="0"/>
          <a:lstStyle/>
          <a:p>
            <a:r>
              <a:rPr lang="pt-BR" sz="2800" b="1" dirty="0">
                <a:solidFill>
                  <a:schemeClr val="bg1"/>
                </a:solidFill>
              </a:rPr>
              <a:t>Lógica de Programação |  </a:t>
            </a:r>
            <a:r>
              <a:rPr lang="pt-BR" sz="2800" b="1" dirty="0" err="1">
                <a:solidFill>
                  <a:schemeClr val="bg1"/>
                </a:solidFill>
              </a:rPr>
              <a:t>logic</a:t>
            </a:r>
            <a:r>
              <a:rPr lang="pt-BR" sz="2800" b="1" dirty="0">
                <a:solidFill>
                  <a:schemeClr val="bg1"/>
                </a:solidFill>
              </a:rPr>
              <a:t> </a:t>
            </a:r>
            <a:r>
              <a:rPr lang="pt-BR" sz="2800" b="1" dirty="0" err="1">
                <a:solidFill>
                  <a:schemeClr val="bg1"/>
                </a:solidFill>
              </a:rPr>
              <a:t>programming</a:t>
            </a:r>
            <a:endParaRPr lang="pt-BR" sz="2800" b="1" dirty="0">
              <a:solidFill>
                <a:schemeClr val="bg1"/>
              </a:solidFill>
            </a:endParaRPr>
          </a:p>
          <a:p>
            <a:endParaRPr lang="pt-BR" sz="2800" b="1" dirty="0">
              <a:solidFill>
                <a:schemeClr val="bg1"/>
              </a:solidFill>
            </a:endParaRPr>
          </a:p>
          <a:p>
            <a:pPr marL="285750" indent="-285750">
              <a:lnSpc>
                <a:spcPct val="150000"/>
              </a:lnSpc>
              <a:buFont typeface="Arial" panose="020B0604020202020204" pitchFamily="34" charset="0"/>
              <a:buChar char="•"/>
            </a:pPr>
            <a:r>
              <a:rPr lang="pt-BR" b="1" dirty="0">
                <a:solidFill>
                  <a:schemeClr val="bg1"/>
                </a:solidFill>
              </a:rPr>
              <a:t>História do computador |  Computer </a:t>
            </a:r>
            <a:r>
              <a:rPr lang="pt-BR" b="1" dirty="0" err="1">
                <a:solidFill>
                  <a:schemeClr val="bg1"/>
                </a:solidFill>
              </a:rPr>
              <a:t>History</a:t>
            </a:r>
            <a:endParaRPr lang="pt-BR" b="1" dirty="0">
              <a:solidFill>
                <a:schemeClr val="bg1"/>
              </a:solidFill>
            </a:endParaRPr>
          </a:p>
          <a:p>
            <a:pPr lvl="1">
              <a:lnSpc>
                <a:spcPct val="150000"/>
              </a:lnSpc>
            </a:pPr>
            <a:r>
              <a:rPr lang="pt-BR" b="1" dirty="0">
                <a:solidFill>
                  <a:schemeClr val="bg1"/>
                </a:solidFill>
              </a:rPr>
              <a:t>O Resumo</a:t>
            </a:r>
          </a:p>
          <a:p>
            <a:pPr lvl="1">
              <a:lnSpc>
                <a:spcPct val="150000"/>
              </a:lnSpc>
            </a:pPr>
            <a:r>
              <a:rPr lang="pt-BR" b="1" i="0" dirty="0">
                <a:solidFill>
                  <a:schemeClr val="bg1"/>
                </a:solidFill>
                <a:effectLst/>
              </a:rPr>
              <a:t>1847</a:t>
            </a:r>
            <a:r>
              <a:rPr lang="pt-BR" b="0" i="0" dirty="0">
                <a:solidFill>
                  <a:schemeClr val="bg1"/>
                </a:solidFill>
                <a:effectLst/>
              </a:rPr>
              <a:t> - O inglês George </a:t>
            </a:r>
            <a:r>
              <a:rPr lang="pt-BR" b="0" i="0" dirty="0" err="1">
                <a:solidFill>
                  <a:schemeClr val="bg1"/>
                </a:solidFill>
                <a:effectLst/>
              </a:rPr>
              <a:t>Boole</a:t>
            </a:r>
            <a:r>
              <a:rPr lang="pt-BR" b="0" i="0" dirty="0">
                <a:solidFill>
                  <a:schemeClr val="bg1"/>
                </a:solidFill>
                <a:effectLst/>
              </a:rPr>
              <a:t> estabelece a lógica binária para armazenar informações.</a:t>
            </a:r>
          </a:p>
          <a:p>
            <a:pPr lvl="1">
              <a:lnSpc>
                <a:spcPct val="150000"/>
              </a:lnSpc>
            </a:pPr>
            <a:r>
              <a:rPr lang="pt-BR" b="1" i="0" dirty="0">
                <a:solidFill>
                  <a:schemeClr val="bg1"/>
                </a:solidFill>
                <a:effectLst/>
              </a:rPr>
              <a:t>1890</a:t>
            </a:r>
            <a:r>
              <a:rPr lang="pt-BR" b="0" i="0" dirty="0">
                <a:solidFill>
                  <a:schemeClr val="bg1"/>
                </a:solidFill>
                <a:effectLst/>
              </a:rPr>
              <a:t> - O norte-americano Hermann </a:t>
            </a:r>
            <a:r>
              <a:rPr lang="pt-BR" b="0" i="0" dirty="0" err="1">
                <a:solidFill>
                  <a:schemeClr val="bg1"/>
                </a:solidFill>
                <a:effectLst/>
              </a:rPr>
              <a:t>Hollerith</a:t>
            </a:r>
            <a:r>
              <a:rPr lang="pt-BR" b="0" i="0" dirty="0">
                <a:solidFill>
                  <a:schemeClr val="bg1"/>
                </a:solidFill>
                <a:effectLst/>
              </a:rPr>
              <a:t> constrói o primeiro computador mecânico.</a:t>
            </a:r>
          </a:p>
          <a:p>
            <a:pPr lvl="1">
              <a:lnSpc>
                <a:spcPct val="150000"/>
              </a:lnSpc>
            </a:pPr>
            <a:r>
              <a:rPr lang="pt-BR" b="1" i="0" dirty="0">
                <a:solidFill>
                  <a:schemeClr val="bg1"/>
                </a:solidFill>
                <a:effectLst/>
              </a:rPr>
              <a:t>1924</a:t>
            </a:r>
            <a:r>
              <a:rPr lang="pt-BR" b="0" i="0" dirty="0">
                <a:solidFill>
                  <a:schemeClr val="bg1"/>
                </a:solidFill>
                <a:effectLst/>
              </a:rPr>
              <a:t> - Nasce a </a:t>
            </a:r>
            <a:r>
              <a:rPr lang="pt-BR" b="0" i="0" dirty="0" err="1">
                <a:solidFill>
                  <a:schemeClr val="bg1"/>
                </a:solidFill>
                <a:effectLst/>
              </a:rPr>
              <a:t>International</a:t>
            </a:r>
            <a:r>
              <a:rPr lang="pt-BR" b="0" i="0" dirty="0">
                <a:solidFill>
                  <a:schemeClr val="bg1"/>
                </a:solidFill>
                <a:effectLst/>
              </a:rPr>
              <a:t> Business </a:t>
            </a:r>
            <a:r>
              <a:rPr lang="pt-BR" b="0" i="0" dirty="0" err="1">
                <a:solidFill>
                  <a:schemeClr val="bg1"/>
                </a:solidFill>
                <a:effectLst/>
              </a:rPr>
              <a:t>Machines</a:t>
            </a:r>
            <a:r>
              <a:rPr lang="pt-BR" b="0" i="0" dirty="0">
                <a:solidFill>
                  <a:schemeClr val="bg1"/>
                </a:solidFill>
                <a:effectLst/>
              </a:rPr>
              <a:t> Corporation (IBM), nos Estados Unidos.</a:t>
            </a:r>
          </a:p>
          <a:p>
            <a:pPr lvl="1">
              <a:lnSpc>
                <a:spcPct val="150000"/>
              </a:lnSpc>
            </a:pPr>
            <a:r>
              <a:rPr lang="pt-BR" b="1" i="0" dirty="0">
                <a:solidFill>
                  <a:schemeClr val="bg1"/>
                </a:solidFill>
                <a:effectLst/>
              </a:rPr>
              <a:t>1938</a:t>
            </a:r>
            <a:r>
              <a:rPr lang="pt-BR" b="0" i="0" dirty="0">
                <a:solidFill>
                  <a:schemeClr val="bg1"/>
                </a:solidFill>
                <a:effectLst/>
              </a:rPr>
              <a:t> - O alemão Konrad Zuse faz o primeiro computador elétrico usando a teoria binária.</a:t>
            </a:r>
          </a:p>
          <a:p>
            <a:pPr lvl="1">
              <a:lnSpc>
                <a:spcPct val="150000"/>
              </a:lnSpc>
            </a:pPr>
            <a:r>
              <a:rPr lang="pt-BR" b="1" i="0" dirty="0">
                <a:solidFill>
                  <a:schemeClr val="bg1"/>
                </a:solidFill>
                <a:effectLst/>
              </a:rPr>
              <a:t>1943</a:t>
            </a:r>
            <a:r>
              <a:rPr lang="pt-BR" b="0" i="0" dirty="0">
                <a:solidFill>
                  <a:schemeClr val="bg1"/>
                </a:solidFill>
                <a:effectLst/>
              </a:rPr>
              <a:t> - O inglês Alan Turing constrói a primeira geração de computadores modernos, que utilizam válvulas.</a:t>
            </a:r>
          </a:p>
          <a:p>
            <a:pPr lvl="1">
              <a:lnSpc>
                <a:spcPct val="150000"/>
              </a:lnSpc>
            </a:pPr>
            <a:r>
              <a:rPr lang="pt-BR" b="1" i="0" dirty="0">
                <a:solidFill>
                  <a:schemeClr val="bg1"/>
                </a:solidFill>
                <a:effectLst/>
              </a:rPr>
              <a:t>1944</a:t>
            </a:r>
            <a:r>
              <a:rPr lang="pt-BR" b="0" i="0" dirty="0">
                <a:solidFill>
                  <a:schemeClr val="bg1"/>
                </a:solidFill>
                <a:effectLst/>
              </a:rPr>
              <a:t> - O norte-americano Howard </a:t>
            </a:r>
            <a:r>
              <a:rPr lang="pt-BR" b="0" i="0" dirty="0" err="1">
                <a:solidFill>
                  <a:schemeClr val="bg1"/>
                </a:solidFill>
                <a:effectLst/>
              </a:rPr>
              <a:t>Aiken</a:t>
            </a:r>
            <a:r>
              <a:rPr lang="pt-BR" b="0" i="0" dirty="0">
                <a:solidFill>
                  <a:schemeClr val="bg1"/>
                </a:solidFill>
                <a:effectLst/>
              </a:rPr>
              <a:t> termina o Mark I, o primeiro computador eletromecânico.</a:t>
            </a:r>
          </a:p>
          <a:p>
            <a:pPr lvl="1">
              <a:lnSpc>
                <a:spcPct val="150000"/>
              </a:lnSpc>
            </a:pPr>
            <a:endParaRPr lang="pt-BR" b="0" i="0" dirty="0">
              <a:solidFill>
                <a:schemeClr val="bg1"/>
              </a:solidFill>
              <a:effectLst/>
            </a:endParaRPr>
          </a:p>
        </p:txBody>
      </p:sp>
    </p:spTree>
    <p:extLst>
      <p:ext uri="{BB962C8B-B14F-4D97-AF65-F5344CB8AC3E}">
        <p14:creationId xmlns:p14="http://schemas.microsoft.com/office/powerpoint/2010/main" val="42294831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8C37C960-91F5-4F61-B2CD-8A03792072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1" descr="Autorradiografia em papel branco">
            <a:extLst>
              <a:ext uri="{FF2B5EF4-FFF2-40B4-BE49-F238E27FC236}">
                <a16:creationId xmlns:a16="http://schemas.microsoft.com/office/drawing/2014/main" id="{E929A9F1-9EDB-40F9-884B-2DE41067BB91}"/>
              </a:ext>
            </a:extLst>
          </p:cNvPr>
          <p:cNvPicPr>
            <a:picLocks noChangeAspect="1"/>
          </p:cNvPicPr>
          <p:nvPr/>
        </p:nvPicPr>
        <p:blipFill rotWithShape="1">
          <a:blip r:embed="rId2"/>
          <a:srcRect l="18023" t="3190" b="34860"/>
          <a:stretch/>
        </p:blipFill>
        <p:spPr>
          <a:xfrm>
            <a:off x="0" y="0"/>
            <a:ext cx="12188952" cy="6858000"/>
          </a:xfrm>
          <a:prstGeom prst="rect">
            <a:avLst/>
          </a:prstGeom>
        </p:spPr>
      </p:pic>
      <p:sp>
        <p:nvSpPr>
          <p:cNvPr id="5" name="Retângulo 4">
            <a:extLst>
              <a:ext uri="{FF2B5EF4-FFF2-40B4-BE49-F238E27FC236}">
                <a16:creationId xmlns:a16="http://schemas.microsoft.com/office/drawing/2014/main" id="{14A9EE54-C266-474B-88D4-C78B93010C3D}"/>
              </a:ext>
            </a:extLst>
          </p:cNvPr>
          <p:cNvSpPr/>
          <p:nvPr/>
        </p:nvSpPr>
        <p:spPr>
          <a:xfrm rot="16200000">
            <a:off x="-3019425" y="3019425"/>
            <a:ext cx="6858000" cy="81915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pt-BR" sz="2000" b="1" dirty="0">
                <a:solidFill>
                  <a:schemeClr val="bg1"/>
                </a:solidFill>
              </a:rPr>
              <a:t>Técnico em Informática – TI</a:t>
            </a:r>
          </a:p>
          <a:p>
            <a:r>
              <a:rPr lang="pt-BR" sz="2800" dirty="0"/>
              <a:t>UC09 – Desenvolver Algoritmos</a:t>
            </a:r>
          </a:p>
        </p:txBody>
      </p:sp>
      <p:sp>
        <p:nvSpPr>
          <p:cNvPr id="6" name="Retângulo 5">
            <a:extLst>
              <a:ext uri="{FF2B5EF4-FFF2-40B4-BE49-F238E27FC236}">
                <a16:creationId xmlns:a16="http://schemas.microsoft.com/office/drawing/2014/main" id="{669EEFA8-F4D0-4082-A3FF-437607F4BE83}"/>
              </a:ext>
            </a:extLst>
          </p:cNvPr>
          <p:cNvSpPr/>
          <p:nvPr/>
        </p:nvSpPr>
        <p:spPr>
          <a:xfrm>
            <a:off x="819151" y="1581150"/>
            <a:ext cx="10991849" cy="3867150"/>
          </a:xfrm>
          <a:prstGeom prst="rect">
            <a:avLst/>
          </a:prstGeom>
          <a:solidFill>
            <a:schemeClr val="dk1">
              <a:alpha val="90000"/>
            </a:schemeClr>
          </a:solidFill>
        </p:spPr>
        <p:style>
          <a:lnRef idx="2">
            <a:schemeClr val="dk1">
              <a:shade val="50000"/>
            </a:schemeClr>
          </a:lnRef>
          <a:fillRef idx="1">
            <a:schemeClr val="dk1"/>
          </a:fillRef>
          <a:effectRef idx="0">
            <a:schemeClr val="dk1"/>
          </a:effectRef>
          <a:fontRef idx="minor">
            <a:schemeClr val="lt1"/>
          </a:fontRef>
        </p:style>
        <p:txBody>
          <a:bodyPr lIns="720000" rIns="360000" rtlCol="0" anchor="t" anchorCtr="0"/>
          <a:lstStyle/>
          <a:p>
            <a:r>
              <a:rPr lang="pt-BR" sz="2800" b="1" dirty="0"/>
              <a:t>Docente</a:t>
            </a:r>
          </a:p>
          <a:p>
            <a:pPr algn="just">
              <a:lnSpc>
                <a:spcPct val="150000"/>
              </a:lnSpc>
            </a:pPr>
            <a:r>
              <a:rPr lang="pt-BR" sz="2000" dirty="0"/>
              <a:t>Edilson Silva Desenvolvedor </a:t>
            </a:r>
            <a:r>
              <a:rPr lang="pt-BR" sz="2000" dirty="0" err="1"/>
              <a:t>FullStack</a:t>
            </a:r>
            <a:r>
              <a:rPr lang="pt-BR" sz="2000" dirty="0"/>
              <a:t> | Web | Mobile | Docente das Instituições Senac SP | FIAP São Paulo</a:t>
            </a:r>
          </a:p>
          <a:p>
            <a:pPr algn="just">
              <a:lnSpc>
                <a:spcPct val="150000"/>
              </a:lnSpc>
            </a:pPr>
            <a:r>
              <a:rPr lang="pt-BR" sz="2000" dirty="0"/>
              <a:t>Com mais de 20 anos de experiência em tecnologia, desenvolve projetos para Web e Mobile </a:t>
            </a:r>
            <a:r>
              <a:rPr lang="pt-BR" sz="2000" dirty="0" err="1"/>
              <a:t>FullStack</a:t>
            </a:r>
            <a:r>
              <a:rPr lang="pt-BR" sz="2000" dirty="0"/>
              <a:t> com as principais tecnologias atuantes no mercado, tais como Javascript, Node, Java, </a:t>
            </a:r>
            <a:r>
              <a:rPr lang="pt-BR" sz="2000" dirty="0" err="1"/>
              <a:t>SpringBoot</a:t>
            </a:r>
            <a:r>
              <a:rPr lang="pt-BR" sz="2000" dirty="0"/>
              <a:t>, </a:t>
            </a:r>
            <a:r>
              <a:rPr lang="pt-BR" sz="2000" dirty="0" err="1"/>
              <a:t>Kotlin</a:t>
            </a:r>
            <a:r>
              <a:rPr lang="pt-BR" sz="2000" dirty="0"/>
              <a:t>, Docker.</a:t>
            </a:r>
          </a:p>
        </p:txBody>
      </p:sp>
    </p:spTree>
    <p:extLst>
      <p:ext uri="{BB962C8B-B14F-4D97-AF65-F5344CB8AC3E}">
        <p14:creationId xmlns:p14="http://schemas.microsoft.com/office/powerpoint/2010/main" val="14642434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8C37C960-91F5-4F61-B2CD-8A03792072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1" descr="Autorradiografia em papel branco">
            <a:extLst>
              <a:ext uri="{FF2B5EF4-FFF2-40B4-BE49-F238E27FC236}">
                <a16:creationId xmlns:a16="http://schemas.microsoft.com/office/drawing/2014/main" id="{E929A9F1-9EDB-40F9-884B-2DE41067BB91}"/>
              </a:ext>
            </a:extLst>
          </p:cNvPr>
          <p:cNvPicPr>
            <a:picLocks noChangeAspect="1"/>
          </p:cNvPicPr>
          <p:nvPr/>
        </p:nvPicPr>
        <p:blipFill rotWithShape="1">
          <a:blip r:embed="rId2"/>
          <a:srcRect l="18023" t="3190" b="34860"/>
          <a:stretch/>
        </p:blipFill>
        <p:spPr>
          <a:xfrm>
            <a:off x="0" y="0"/>
            <a:ext cx="12188952" cy="6858000"/>
          </a:xfrm>
          <a:prstGeom prst="rect">
            <a:avLst/>
          </a:prstGeom>
        </p:spPr>
      </p:pic>
      <p:sp>
        <p:nvSpPr>
          <p:cNvPr id="5" name="Retângulo 4">
            <a:extLst>
              <a:ext uri="{FF2B5EF4-FFF2-40B4-BE49-F238E27FC236}">
                <a16:creationId xmlns:a16="http://schemas.microsoft.com/office/drawing/2014/main" id="{14A9EE54-C266-474B-88D4-C78B93010C3D}"/>
              </a:ext>
            </a:extLst>
          </p:cNvPr>
          <p:cNvSpPr/>
          <p:nvPr/>
        </p:nvSpPr>
        <p:spPr>
          <a:xfrm rot="16200000">
            <a:off x="-3019425" y="3019425"/>
            <a:ext cx="6858000" cy="81915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pt-BR" sz="2000" b="1" dirty="0">
                <a:solidFill>
                  <a:schemeClr val="bg1"/>
                </a:solidFill>
              </a:rPr>
              <a:t>Técnico em Informática – TI</a:t>
            </a:r>
          </a:p>
          <a:p>
            <a:r>
              <a:rPr lang="pt-BR" sz="2800" dirty="0"/>
              <a:t>UC09 – Desenvolver Algoritmos</a:t>
            </a:r>
          </a:p>
        </p:txBody>
      </p:sp>
      <p:sp>
        <p:nvSpPr>
          <p:cNvPr id="6" name="Retângulo 5">
            <a:extLst>
              <a:ext uri="{FF2B5EF4-FFF2-40B4-BE49-F238E27FC236}">
                <a16:creationId xmlns:a16="http://schemas.microsoft.com/office/drawing/2014/main" id="{669EEFA8-F4D0-4082-A3FF-437607F4BE83}"/>
              </a:ext>
            </a:extLst>
          </p:cNvPr>
          <p:cNvSpPr/>
          <p:nvPr/>
        </p:nvSpPr>
        <p:spPr>
          <a:xfrm>
            <a:off x="819151" y="647699"/>
            <a:ext cx="10991849" cy="5648325"/>
          </a:xfrm>
          <a:prstGeom prst="rect">
            <a:avLst/>
          </a:prstGeom>
          <a:solidFill>
            <a:schemeClr val="dk1">
              <a:alpha val="90000"/>
            </a:schemeClr>
          </a:solidFill>
        </p:spPr>
        <p:style>
          <a:lnRef idx="2">
            <a:schemeClr val="dk1">
              <a:shade val="50000"/>
            </a:schemeClr>
          </a:lnRef>
          <a:fillRef idx="1">
            <a:schemeClr val="dk1"/>
          </a:fillRef>
          <a:effectRef idx="0">
            <a:schemeClr val="dk1"/>
          </a:effectRef>
          <a:fontRef idx="minor">
            <a:schemeClr val="lt1"/>
          </a:fontRef>
        </p:style>
        <p:txBody>
          <a:bodyPr lIns="720000" rIns="360000" rtlCol="0" anchor="t" anchorCtr="0"/>
          <a:lstStyle/>
          <a:p>
            <a:r>
              <a:rPr lang="pt-BR" sz="2800" b="1" dirty="0">
                <a:solidFill>
                  <a:schemeClr val="bg1"/>
                </a:solidFill>
              </a:rPr>
              <a:t>Lógica de Programação |  </a:t>
            </a:r>
            <a:r>
              <a:rPr lang="pt-BR" sz="2800" b="1" dirty="0" err="1">
                <a:solidFill>
                  <a:schemeClr val="bg1"/>
                </a:solidFill>
              </a:rPr>
              <a:t>logic</a:t>
            </a:r>
            <a:r>
              <a:rPr lang="pt-BR" sz="2800" b="1" dirty="0">
                <a:solidFill>
                  <a:schemeClr val="bg1"/>
                </a:solidFill>
              </a:rPr>
              <a:t> </a:t>
            </a:r>
            <a:r>
              <a:rPr lang="pt-BR" sz="2800" b="1" dirty="0" err="1">
                <a:solidFill>
                  <a:schemeClr val="bg1"/>
                </a:solidFill>
              </a:rPr>
              <a:t>programming</a:t>
            </a:r>
            <a:endParaRPr lang="pt-BR" sz="2800" b="1" dirty="0">
              <a:solidFill>
                <a:schemeClr val="bg1"/>
              </a:solidFill>
            </a:endParaRPr>
          </a:p>
          <a:p>
            <a:endParaRPr lang="pt-BR" sz="2800" b="1" dirty="0">
              <a:solidFill>
                <a:schemeClr val="bg1"/>
              </a:solidFill>
            </a:endParaRPr>
          </a:p>
          <a:p>
            <a:pPr marL="285750" indent="-285750">
              <a:lnSpc>
                <a:spcPct val="150000"/>
              </a:lnSpc>
              <a:buFont typeface="Arial" panose="020B0604020202020204" pitchFamily="34" charset="0"/>
              <a:buChar char="•"/>
            </a:pPr>
            <a:r>
              <a:rPr lang="pt-BR" b="1" dirty="0">
                <a:solidFill>
                  <a:schemeClr val="bg1"/>
                </a:solidFill>
              </a:rPr>
              <a:t>História do computador |  Computer </a:t>
            </a:r>
            <a:r>
              <a:rPr lang="pt-BR" b="1" dirty="0" err="1">
                <a:solidFill>
                  <a:schemeClr val="bg1"/>
                </a:solidFill>
              </a:rPr>
              <a:t>History</a:t>
            </a:r>
            <a:endParaRPr lang="pt-BR" b="1" dirty="0">
              <a:solidFill>
                <a:schemeClr val="bg1"/>
              </a:solidFill>
            </a:endParaRPr>
          </a:p>
          <a:p>
            <a:pPr lvl="1">
              <a:lnSpc>
                <a:spcPct val="150000"/>
              </a:lnSpc>
            </a:pPr>
            <a:r>
              <a:rPr lang="pt-BR" b="1" dirty="0">
                <a:solidFill>
                  <a:schemeClr val="bg1"/>
                </a:solidFill>
              </a:rPr>
              <a:t>O Resumo</a:t>
            </a:r>
          </a:p>
          <a:p>
            <a:pPr lvl="1">
              <a:lnSpc>
                <a:spcPct val="150000"/>
              </a:lnSpc>
            </a:pPr>
            <a:r>
              <a:rPr lang="pt-BR" b="1" i="0" dirty="0">
                <a:solidFill>
                  <a:schemeClr val="bg1"/>
                </a:solidFill>
                <a:effectLst/>
              </a:rPr>
              <a:t>1946</a:t>
            </a:r>
            <a:r>
              <a:rPr lang="pt-BR" b="0" i="0" dirty="0">
                <a:solidFill>
                  <a:schemeClr val="bg1"/>
                </a:solidFill>
                <a:effectLst/>
              </a:rPr>
              <a:t> - O Eletronic </a:t>
            </a:r>
            <a:r>
              <a:rPr lang="pt-BR" b="0" i="0" dirty="0" err="1">
                <a:solidFill>
                  <a:schemeClr val="bg1"/>
                </a:solidFill>
                <a:effectLst/>
              </a:rPr>
              <a:t>Numerical</a:t>
            </a:r>
            <a:r>
              <a:rPr lang="pt-BR" b="0" i="0" dirty="0">
                <a:solidFill>
                  <a:schemeClr val="bg1"/>
                </a:solidFill>
                <a:effectLst/>
              </a:rPr>
              <a:t> </a:t>
            </a:r>
            <a:r>
              <a:rPr lang="pt-BR" b="0" i="0" dirty="0" err="1">
                <a:solidFill>
                  <a:schemeClr val="bg1"/>
                </a:solidFill>
                <a:effectLst/>
              </a:rPr>
              <a:t>Integrator</a:t>
            </a:r>
            <a:r>
              <a:rPr lang="pt-BR" b="0" i="0" dirty="0">
                <a:solidFill>
                  <a:schemeClr val="bg1"/>
                </a:solidFill>
                <a:effectLst/>
              </a:rPr>
              <a:t> </a:t>
            </a:r>
            <a:r>
              <a:rPr lang="pt-BR" b="0" i="0" dirty="0" err="1">
                <a:solidFill>
                  <a:schemeClr val="bg1"/>
                </a:solidFill>
                <a:effectLst/>
              </a:rPr>
              <a:t>and</a:t>
            </a:r>
            <a:r>
              <a:rPr lang="pt-BR" b="0" i="0" dirty="0">
                <a:solidFill>
                  <a:schemeClr val="bg1"/>
                </a:solidFill>
                <a:effectLst/>
              </a:rPr>
              <a:t> Computer (</a:t>
            </a:r>
            <a:r>
              <a:rPr lang="pt-BR" b="0" i="0" dirty="0" err="1">
                <a:solidFill>
                  <a:schemeClr val="bg1"/>
                </a:solidFill>
                <a:effectLst/>
              </a:rPr>
              <a:t>Eniac</a:t>
            </a:r>
            <a:r>
              <a:rPr lang="pt-BR" b="0" i="0" dirty="0">
                <a:solidFill>
                  <a:schemeClr val="bg1"/>
                </a:solidFill>
                <a:effectLst/>
              </a:rPr>
              <a:t>), primeiro computador eletrônico, é criado nos EUA.</a:t>
            </a:r>
          </a:p>
          <a:p>
            <a:pPr lvl="1">
              <a:lnSpc>
                <a:spcPct val="150000"/>
              </a:lnSpc>
            </a:pPr>
            <a:r>
              <a:rPr lang="pt-BR" b="1" i="0" dirty="0">
                <a:solidFill>
                  <a:schemeClr val="bg1"/>
                </a:solidFill>
                <a:effectLst/>
              </a:rPr>
              <a:t>1947</a:t>
            </a:r>
            <a:r>
              <a:rPr lang="pt-BR" b="0" i="0" dirty="0">
                <a:solidFill>
                  <a:schemeClr val="bg1"/>
                </a:solidFill>
                <a:effectLst/>
              </a:rPr>
              <a:t> - Criação do transistor, substituto da válvula, que permite máquinas mais rápidas.</a:t>
            </a:r>
          </a:p>
          <a:p>
            <a:pPr lvl="1">
              <a:lnSpc>
                <a:spcPct val="150000"/>
              </a:lnSpc>
            </a:pPr>
            <a:r>
              <a:rPr lang="pt-BR" b="1" i="0" dirty="0">
                <a:solidFill>
                  <a:schemeClr val="bg1"/>
                </a:solidFill>
                <a:effectLst/>
              </a:rPr>
              <a:t>1957</a:t>
            </a:r>
            <a:r>
              <a:rPr lang="pt-BR" b="0" i="0" dirty="0">
                <a:solidFill>
                  <a:schemeClr val="bg1"/>
                </a:solidFill>
                <a:effectLst/>
              </a:rPr>
              <a:t> - Primeiros modelos de computadores transistorizados chegam ao mercado.</a:t>
            </a:r>
          </a:p>
          <a:p>
            <a:pPr lvl="1">
              <a:lnSpc>
                <a:spcPct val="150000"/>
              </a:lnSpc>
            </a:pPr>
            <a:r>
              <a:rPr lang="pt-BR" b="1" i="0" dirty="0">
                <a:solidFill>
                  <a:schemeClr val="bg1"/>
                </a:solidFill>
                <a:effectLst/>
              </a:rPr>
              <a:t>1958</a:t>
            </a:r>
            <a:r>
              <a:rPr lang="pt-BR" b="0" i="0" dirty="0">
                <a:solidFill>
                  <a:schemeClr val="bg1"/>
                </a:solidFill>
                <a:effectLst/>
              </a:rPr>
              <a:t> - Criação do chip, circuito integrado que permite a miniaturização dos equipamentos eletrônicos.</a:t>
            </a:r>
          </a:p>
          <a:p>
            <a:pPr lvl="1">
              <a:lnSpc>
                <a:spcPct val="150000"/>
              </a:lnSpc>
            </a:pPr>
            <a:r>
              <a:rPr lang="pt-BR" b="1" i="0" dirty="0">
                <a:solidFill>
                  <a:schemeClr val="bg1"/>
                </a:solidFill>
                <a:effectLst/>
              </a:rPr>
              <a:t>1969</a:t>
            </a:r>
            <a:r>
              <a:rPr lang="pt-BR" b="0" i="0" dirty="0">
                <a:solidFill>
                  <a:schemeClr val="bg1"/>
                </a:solidFill>
                <a:effectLst/>
              </a:rPr>
              <a:t> - Criação da </a:t>
            </a:r>
            <a:r>
              <a:rPr lang="pt-BR" b="0" i="0" dirty="0" err="1">
                <a:solidFill>
                  <a:schemeClr val="bg1"/>
                </a:solidFill>
                <a:effectLst/>
              </a:rPr>
              <a:t>Arpanet</a:t>
            </a:r>
            <a:r>
              <a:rPr lang="pt-BR" b="0" i="0" dirty="0">
                <a:solidFill>
                  <a:schemeClr val="bg1"/>
                </a:solidFill>
                <a:effectLst/>
              </a:rPr>
              <a:t>, rede de informações do Departamento de Defesa norte-americano interligando universidades e empresas, que dará origem à Internet.</a:t>
            </a:r>
          </a:p>
          <a:p>
            <a:pPr lvl="1">
              <a:lnSpc>
                <a:spcPct val="150000"/>
              </a:lnSpc>
            </a:pPr>
            <a:endParaRPr lang="pt-BR" b="0" i="0" dirty="0">
              <a:solidFill>
                <a:schemeClr val="bg1"/>
              </a:solidFill>
              <a:effectLst/>
            </a:endParaRPr>
          </a:p>
        </p:txBody>
      </p:sp>
    </p:spTree>
    <p:extLst>
      <p:ext uri="{BB962C8B-B14F-4D97-AF65-F5344CB8AC3E}">
        <p14:creationId xmlns:p14="http://schemas.microsoft.com/office/powerpoint/2010/main" val="12680995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8C37C960-91F5-4F61-B2CD-8A03792072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1" descr="Autorradiografia em papel branco">
            <a:extLst>
              <a:ext uri="{FF2B5EF4-FFF2-40B4-BE49-F238E27FC236}">
                <a16:creationId xmlns:a16="http://schemas.microsoft.com/office/drawing/2014/main" id="{E929A9F1-9EDB-40F9-884B-2DE41067BB91}"/>
              </a:ext>
            </a:extLst>
          </p:cNvPr>
          <p:cNvPicPr>
            <a:picLocks noChangeAspect="1"/>
          </p:cNvPicPr>
          <p:nvPr/>
        </p:nvPicPr>
        <p:blipFill rotWithShape="1">
          <a:blip r:embed="rId2"/>
          <a:srcRect l="18023" t="3190" b="34860"/>
          <a:stretch/>
        </p:blipFill>
        <p:spPr>
          <a:xfrm>
            <a:off x="0" y="0"/>
            <a:ext cx="12188952" cy="6858000"/>
          </a:xfrm>
          <a:prstGeom prst="rect">
            <a:avLst/>
          </a:prstGeom>
        </p:spPr>
      </p:pic>
      <p:sp>
        <p:nvSpPr>
          <p:cNvPr id="5" name="Retângulo 4">
            <a:extLst>
              <a:ext uri="{FF2B5EF4-FFF2-40B4-BE49-F238E27FC236}">
                <a16:creationId xmlns:a16="http://schemas.microsoft.com/office/drawing/2014/main" id="{14A9EE54-C266-474B-88D4-C78B93010C3D}"/>
              </a:ext>
            </a:extLst>
          </p:cNvPr>
          <p:cNvSpPr/>
          <p:nvPr/>
        </p:nvSpPr>
        <p:spPr>
          <a:xfrm rot="16200000">
            <a:off x="-3019425" y="3019425"/>
            <a:ext cx="6858000" cy="81915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pt-BR" sz="2000" b="1" dirty="0">
                <a:solidFill>
                  <a:schemeClr val="bg1"/>
                </a:solidFill>
              </a:rPr>
              <a:t>Técnico em Informática – TI</a:t>
            </a:r>
          </a:p>
          <a:p>
            <a:r>
              <a:rPr lang="pt-BR" sz="2800" dirty="0"/>
              <a:t>UC09 – Desenvolver Algoritmos</a:t>
            </a:r>
          </a:p>
        </p:txBody>
      </p:sp>
      <p:sp>
        <p:nvSpPr>
          <p:cNvPr id="6" name="Retângulo 5">
            <a:extLst>
              <a:ext uri="{FF2B5EF4-FFF2-40B4-BE49-F238E27FC236}">
                <a16:creationId xmlns:a16="http://schemas.microsoft.com/office/drawing/2014/main" id="{669EEFA8-F4D0-4082-A3FF-437607F4BE83}"/>
              </a:ext>
            </a:extLst>
          </p:cNvPr>
          <p:cNvSpPr/>
          <p:nvPr/>
        </p:nvSpPr>
        <p:spPr>
          <a:xfrm>
            <a:off x="819151" y="647699"/>
            <a:ext cx="10991849" cy="5648325"/>
          </a:xfrm>
          <a:prstGeom prst="rect">
            <a:avLst/>
          </a:prstGeom>
          <a:solidFill>
            <a:schemeClr val="dk1">
              <a:alpha val="90000"/>
            </a:schemeClr>
          </a:solidFill>
        </p:spPr>
        <p:style>
          <a:lnRef idx="2">
            <a:schemeClr val="dk1">
              <a:shade val="50000"/>
            </a:schemeClr>
          </a:lnRef>
          <a:fillRef idx="1">
            <a:schemeClr val="dk1"/>
          </a:fillRef>
          <a:effectRef idx="0">
            <a:schemeClr val="dk1"/>
          </a:effectRef>
          <a:fontRef idx="minor">
            <a:schemeClr val="lt1"/>
          </a:fontRef>
        </p:style>
        <p:txBody>
          <a:bodyPr lIns="720000" rIns="360000" rtlCol="0" anchor="t" anchorCtr="0"/>
          <a:lstStyle/>
          <a:p>
            <a:r>
              <a:rPr lang="pt-BR" sz="2800" b="1" dirty="0">
                <a:solidFill>
                  <a:schemeClr val="bg1"/>
                </a:solidFill>
              </a:rPr>
              <a:t>Lógica de Programação |  </a:t>
            </a:r>
            <a:r>
              <a:rPr lang="pt-BR" sz="2800" b="1" dirty="0" err="1">
                <a:solidFill>
                  <a:schemeClr val="bg1"/>
                </a:solidFill>
              </a:rPr>
              <a:t>logic</a:t>
            </a:r>
            <a:r>
              <a:rPr lang="pt-BR" sz="2800" b="1" dirty="0">
                <a:solidFill>
                  <a:schemeClr val="bg1"/>
                </a:solidFill>
              </a:rPr>
              <a:t> </a:t>
            </a:r>
            <a:r>
              <a:rPr lang="pt-BR" sz="2800" b="1" dirty="0" err="1">
                <a:solidFill>
                  <a:schemeClr val="bg1"/>
                </a:solidFill>
              </a:rPr>
              <a:t>programming</a:t>
            </a:r>
            <a:endParaRPr lang="pt-BR" sz="2800" b="1" dirty="0">
              <a:solidFill>
                <a:schemeClr val="bg1"/>
              </a:solidFill>
            </a:endParaRPr>
          </a:p>
          <a:p>
            <a:endParaRPr lang="pt-BR" sz="2800" b="1" dirty="0">
              <a:solidFill>
                <a:schemeClr val="bg1"/>
              </a:solidFill>
            </a:endParaRPr>
          </a:p>
          <a:p>
            <a:pPr marL="285750" indent="-285750">
              <a:lnSpc>
                <a:spcPct val="150000"/>
              </a:lnSpc>
              <a:buFont typeface="Arial" panose="020B0604020202020204" pitchFamily="34" charset="0"/>
              <a:buChar char="•"/>
            </a:pPr>
            <a:r>
              <a:rPr lang="pt-BR" b="1" dirty="0">
                <a:solidFill>
                  <a:schemeClr val="bg1"/>
                </a:solidFill>
              </a:rPr>
              <a:t>História do computador |  Computer </a:t>
            </a:r>
            <a:r>
              <a:rPr lang="pt-BR" b="1" dirty="0" err="1">
                <a:solidFill>
                  <a:schemeClr val="bg1"/>
                </a:solidFill>
              </a:rPr>
              <a:t>History</a:t>
            </a:r>
            <a:endParaRPr lang="pt-BR" b="1" dirty="0">
              <a:solidFill>
                <a:schemeClr val="bg1"/>
              </a:solidFill>
            </a:endParaRPr>
          </a:p>
          <a:p>
            <a:pPr lvl="1">
              <a:lnSpc>
                <a:spcPct val="150000"/>
              </a:lnSpc>
            </a:pPr>
            <a:r>
              <a:rPr lang="pt-BR" b="1" dirty="0">
                <a:solidFill>
                  <a:schemeClr val="bg1"/>
                </a:solidFill>
              </a:rPr>
              <a:t>O Resumo</a:t>
            </a:r>
          </a:p>
          <a:p>
            <a:pPr lvl="1">
              <a:lnSpc>
                <a:spcPct val="150000"/>
              </a:lnSpc>
            </a:pPr>
            <a:r>
              <a:rPr lang="pt-BR" b="1" i="0" dirty="0">
                <a:solidFill>
                  <a:schemeClr val="bg1"/>
                </a:solidFill>
                <a:effectLst/>
              </a:rPr>
              <a:t>1974</a:t>
            </a:r>
            <a:r>
              <a:rPr lang="pt-BR" b="0" i="0" dirty="0">
                <a:solidFill>
                  <a:schemeClr val="bg1"/>
                </a:solidFill>
                <a:effectLst/>
              </a:rPr>
              <a:t> - A Intel projeta o microprocessador 8080, que origina os microcomputadores.</a:t>
            </a:r>
          </a:p>
          <a:p>
            <a:pPr lvl="1">
              <a:lnSpc>
                <a:spcPct val="150000"/>
              </a:lnSpc>
            </a:pPr>
            <a:r>
              <a:rPr lang="pt-BR" b="1" i="0" dirty="0">
                <a:solidFill>
                  <a:schemeClr val="bg1"/>
                </a:solidFill>
                <a:effectLst/>
              </a:rPr>
              <a:t>1975</a:t>
            </a:r>
            <a:r>
              <a:rPr lang="pt-BR" b="0" i="0" dirty="0">
                <a:solidFill>
                  <a:schemeClr val="bg1"/>
                </a:solidFill>
                <a:effectLst/>
              </a:rPr>
              <a:t> - Os norte-americanos Bill Gates e Paul </a:t>
            </a:r>
            <a:r>
              <a:rPr lang="pt-BR" b="0" i="0" dirty="0" err="1">
                <a:solidFill>
                  <a:schemeClr val="bg1"/>
                </a:solidFill>
                <a:effectLst/>
              </a:rPr>
              <a:t>Alen</a:t>
            </a:r>
            <a:r>
              <a:rPr lang="pt-BR" b="0" i="0" dirty="0">
                <a:solidFill>
                  <a:schemeClr val="bg1"/>
                </a:solidFill>
                <a:effectLst/>
              </a:rPr>
              <a:t> fundam a Microsoft.</a:t>
            </a:r>
          </a:p>
          <a:p>
            <a:pPr lvl="1">
              <a:lnSpc>
                <a:spcPct val="150000"/>
              </a:lnSpc>
            </a:pPr>
            <a:r>
              <a:rPr lang="pt-BR" b="1" i="0" dirty="0">
                <a:solidFill>
                  <a:schemeClr val="bg1"/>
                </a:solidFill>
                <a:effectLst/>
              </a:rPr>
              <a:t>1976</a:t>
            </a:r>
            <a:r>
              <a:rPr lang="pt-BR" b="0" i="0" dirty="0">
                <a:solidFill>
                  <a:schemeClr val="bg1"/>
                </a:solidFill>
                <a:effectLst/>
              </a:rPr>
              <a:t> - Lançamento do Apple I, primeiro microcomputador comercial, inventado por </a:t>
            </a:r>
            <a:r>
              <a:rPr lang="pt-BR" b="0" i="0" dirty="0" err="1">
                <a:solidFill>
                  <a:schemeClr val="bg1"/>
                </a:solidFill>
                <a:effectLst/>
              </a:rPr>
              <a:t>Steves</a:t>
            </a:r>
            <a:r>
              <a:rPr lang="pt-BR" b="0" i="0" dirty="0">
                <a:solidFill>
                  <a:schemeClr val="bg1"/>
                </a:solidFill>
                <a:effectLst/>
              </a:rPr>
              <a:t> Jobs e por </a:t>
            </a:r>
            <a:r>
              <a:rPr lang="pt-BR" b="0" i="0" dirty="0" err="1">
                <a:solidFill>
                  <a:schemeClr val="bg1"/>
                </a:solidFill>
                <a:effectLst/>
              </a:rPr>
              <a:t>Steves</a:t>
            </a:r>
            <a:r>
              <a:rPr lang="pt-BR" b="0" i="0" dirty="0">
                <a:solidFill>
                  <a:schemeClr val="bg1"/>
                </a:solidFill>
                <a:effectLst/>
              </a:rPr>
              <a:t> </a:t>
            </a:r>
            <a:r>
              <a:rPr lang="pt-BR" b="0" i="0" dirty="0" err="1">
                <a:solidFill>
                  <a:schemeClr val="bg1"/>
                </a:solidFill>
                <a:effectLst/>
              </a:rPr>
              <a:t>Woznick</a:t>
            </a:r>
            <a:r>
              <a:rPr lang="pt-BR" b="0" i="0" dirty="0">
                <a:solidFill>
                  <a:schemeClr val="bg1"/>
                </a:solidFill>
                <a:effectLst/>
              </a:rPr>
              <a:t>.</a:t>
            </a:r>
          </a:p>
          <a:p>
            <a:pPr lvl="1">
              <a:lnSpc>
                <a:spcPct val="150000"/>
              </a:lnSpc>
            </a:pPr>
            <a:r>
              <a:rPr lang="pt-BR" b="1" i="0" dirty="0">
                <a:solidFill>
                  <a:schemeClr val="bg1"/>
                </a:solidFill>
                <a:effectLst/>
              </a:rPr>
              <a:t>1981</a:t>
            </a:r>
            <a:r>
              <a:rPr lang="pt-BR" b="0" i="0" dirty="0">
                <a:solidFill>
                  <a:schemeClr val="bg1"/>
                </a:solidFill>
                <a:effectLst/>
              </a:rPr>
              <a:t> - A IBM o lança seu microcomputador - o PC - com o sistema operacional MS-DOS, elaborado pela Microsoft.</a:t>
            </a:r>
          </a:p>
          <a:p>
            <a:pPr lvl="1">
              <a:lnSpc>
                <a:spcPct val="150000"/>
              </a:lnSpc>
            </a:pPr>
            <a:r>
              <a:rPr lang="pt-BR" b="1" i="0" dirty="0">
                <a:solidFill>
                  <a:schemeClr val="bg1"/>
                </a:solidFill>
                <a:effectLst/>
              </a:rPr>
              <a:t>1983</a:t>
            </a:r>
            <a:r>
              <a:rPr lang="pt-BR" b="0" i="0" dirty="0">
                <a:solidFill>
                  <a:schemeClr val="bg1"/>
                </a:solidFill>
                <a:effectLst/>
              </a:rPr>
              <a:t> - A IBM lança o PC-XT, com disco rígido.</a:t>
            </a:r>
          </a:p>
          <a:p>
            <a:pPr lvl="1">
              <a:lnSpc>
                <a:spcPct val="150000"/>
              </a:lnSpc>
            </a:pPr>
            <a:endParaRPr lang="pt-BR" b="0" i="0" dirty="0">
              <a:solidFill>
                <a:schemeClr val="bg1"/>
              </a:solidFill>
              <a:effectLst/>
            </a:endParaRPr>
          </a:p>
        </p:txBody>
      </p:sp>
    </p:spTree>
    <p:extLst>
      <p:ext uri="{BB962C8B-B14F-4D97-AF65-F5344CB8AC3E}">
        <p14:creationId xmlns:p14="http://schemas.microsoft.com/office/powerpoint/2010/main" val="15656301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8C37C960-91F5-4F61-B2CD-8A03792072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1" descr="Autorradiografia em papel branco">
            <a:extLst>
              <a:ext uri="{FF2B5EF4-FFF2-40B4-BE49-F238E27FC236}">
                <a16:creationId xmlns:a16="http://schemas.microsoft.com/office/drawing/2014/main" id="{E929A9F1-9EDB-40F9-884B-2DE41067BB91}"/>
              </a:ext>
            </a:extLst>
          </p:cNvPr>
          <p:cNvPicPr>
            <a:picLocks noChangeAspect="1"/>
          </p:cNvPicPr>
          <p:nvPr/>
        </p:nvPicPr>
        <p:blipFill rotWithShape="1">
          <a:blip r:embed="rId2"/>
          <a:srcRect l="18023" t="3190" b="34860"/>
          <a:stretch/>
        </p:blipFill>
        <p:spPr>
          <a:xfrm>
            <a:off x="0" y="0"/>
            <a:ext cx="12188952" cy="6858000"/>
          </a:xfrm>
          <a:prstGeom prst="rect">
            <a:avLst/>
          </a:prstGeom>
        </p:spPr>
      </p:pic>
      <p:sp>
        <p:nvSpPr>
          <p:cNvPr id="5" name="Retângulo 4">
            <a:extLst>
              <a:ext uri="{FF2B5EF4-FFF2-40B4-BE49-F238E27FC236}">
                <a16:creationId xmlns:a16="http://schemas.microsoft.com/office/drawing/2014/main" id="{14A9EE54-C266-474B-88D4-C78B93010C3D}"/>
              </a:ext>
            </a:extLst>
          </p:cNvPr>
          <p:cNvSpPr/>
          <p:nvPr/>
        </p:nvSpPr>
        <p:spPr>
          <a:xfrm rot="16200000">
            <a:off x="-3019425" y="3019425"/>
            <a:ext cx="6858000" cy="81915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pt-BR" sz="2000" b="1" dirty="0">
                <a:solidFill>
                  <a:schemeClr val="bg1"/>
                </a:solidFill>
              </a:rPr>
              <a:t>Técnico em Informática – TI</a:t>
            </a:r>
          </a:p>
          <a:p>
            <a:r>
              <a:rPr lang="pt-BR" sz="2800" dirty="0"/>
              <a:t>UC09 – Desenvolver Algoritmos</a:t>
            </a:r>
          </a:p>
        </p:txBody>
      </p:sp>
      <p:sp>
        <p:nvSpPr>
          <p:cNvPr id="6" name="Retângulo 5">
            <a:extLst>
              <a:ext uri="{FF2B5EF4-FFF2-40B4-BE49-F238E27FC236}">
                <a16:creationId xmlns:a16="http://schemas.microsoft.com/office/drawing/2014/main" id="{669EEFA8-F4D0-4082-A3FF-437607F4BE83}"/>
              </a:ext>
            </a:extLst>
          </p:cNvPr>
          <p:cNvSpPr/>
          <p:nvPr/>
        </p:nvSpPr>
        <p:spPr>
          <a:xfrm>
            <a:off x="819151" y="647699"/>
            <a:ext cx="10991849" cy="5648325"/>
          </a:xfrm>
          <a:prstGeom prst="rect">
            <a:avLst/>
          </a:prstGeom>
          <a:solidFill>
            <a:schemeClr val="dk1">
              <a:alpha val="90000"/>
            </a:schemeClr>
          </a:solidFill>
        </p:spPr>
        <p:style>
          <a:lnRef idx="2">
            <a:schemeClr val="dk1">
              <a:shade val="50000"/>
            </a:schemeClr>
          </a:lnRef>
          <a:fillRef idx="1">
            <a:schemeClr val="dk1"/>
          </a:fillRef>
          <a:effectRef idx="0">
            <a:schemeClr val="dk1"/>
          </a:effectRef>
          <a:fontRef idx="minor">
            <a:schemeClr val="lt1"/>
          </a:fontRef>
        </p:style>
        <p:txBody>
          <a:bodyPr lIns="720000" rIns="360000" rtlCol="0" anchor="t" anchorCtr="0"/>
          <a:lstStyle/>
          <a:p>
            <a:r>
              <a:rPr lang="pt-BR" sz="2800" b="1" dirty="0">
                <a:solidFill>
                  <a:schemeClr val="bg1"/>
                </a:solidFill>
              </a:rPr>
              <a:t>Lógica de Programação |  </a:t>
            </a:r>
            <a:r>
              <a:rPr lang="pt-BR" sz="2800" b="1" dirty="0" err="1">
                <a:solidFill>
                  <a:schemeClr val="bg1"/>
                </a:solidFill>
              </a:rPr>
              <a:t>logic</a:t>
            </a:r>
            <a:r>
              <a:rPr lang="pt-BR" sz="2800" b="1" dirty="0">
                <a:solidFill>
                  <a:schemeClr val="bg1"/>
                </a:solidFill>
              </a:rPr>
              <a:t> </a:t>
            </a:r>
            <a:r>
              <a:rPr lang="pt-BR" sz="2800" b="1" dirty="0" err="1">
                <a:solidFill>
                  <a:schemeClr val="bg1"/>
                </a:solidFill>
              </a:rPr>
              <a:t>programming</a:t>
            </a:r>
            <a:endParaRPr lang="pt-BR" sz="2800" b="1" dirty="0">
              <a:solidFill>
                <a:schemeClr val="bg1"/>
              </a:solidFill>
            </a:endParaRPr>
          </a:p>
          <a:p>
            <a:endParaRPr lang="pt-BR" sz="2800" b="1" dirty="0">
              <a:solidFill>
                <a:schemeClr val="bg1"/>
              </a:solidFill>
            </a:endParaRPr>
          </a:p>
          <a:p>
            <a:pPr marL="285750" indent="-285750">
              <a:lnSpc>
                <a:spcPct val="150000"/>
              </a:lnSpc>
              <a:buFont typeface="Arial" panose="020B0604020202020204" pitchFamily="34" charset="0"/>
              <a:buChar char="•"/>
            </a:pPr>
            <a:r>
              <a:rPr lang="pt-BR" b="1" dirty="0">
                <a:solidFill>
                  <a:schemeClr val="bg1"/>
                </a:solidFill>
              </a:rPr>
              <a:t>História do computador |  Computer </a:t>
            </a:r>
            <a:r>
              <a:rPr lang="pt-BR" b="1" dirty="0" err="1">
                <a:solidFill>
                  <a:schemeClr val="bg1"/>
                </a:solidFill>
              </a:rPr>
              <a:t>History</a:t>
            </a:r>
            <a:endParaRPr lang="pt-BR" b="1" dirty="0">
              <a:solidFill>
                <a:schemeClr val="bg1"/>
              </a:solidFill>
            </a:endParaRPr>
          </a:p>
          <a:p>
            <a:pPr lvl="1">
              <a:lnSpc>
                <a:spcPct val="150000"/>
              </a:lnSpc>
            </a:pPr>
            <a:r>
              <a:rPr lang="pt-BR" b="1" dirty="0">
                <a:solidFill>
                  <a:schemeClr val="bg1"/>
                </a:solidFill>
              </a:rPr>
              <a:t>O Resumo</a:t>
            </a:r>
          </a:p>
          <a:p>
            <a:pPr lvl="1">
              <a:lnSpc>
                <a:spcPct val="150000"/>
              </a:lnSpc>
            </a:pPr>
            <a:r>
              <a:rPr lang="pt-BR" b="1" i="0" dirty="0">
                <a:solidFill>
                  <a:schemeClr val="bg1"/>
                </a:solidFill>
                <a:effectLst/>
              </a:rPr>
              <a:t>1984</a:t>
            </a:r>
            <a:r>
              <a:rPr lang="pt-BR" b="0" i="0" dirty="0">
                <a:solidFill>
                  <a:schemeClr val="bg1"/>
                </a:solidFill>
                <a:effectLst/>
              </a:rPr>
              <a:t> - A </a:t>
            </a:r>
            <a:r>
              <a:rPr lang="pt-BR" b="0" i="0" dirty="0" err="1">
                <a:solidFill>
                  <a:schemeClr val="bg1"/>
                </a:solidFill>
                <a:effectLst/>
              </a:rPr>
              <a:t>National</a:t>
            </a:r>
            <a:r>
              <a:rPr lang="pt-BR" b="0" i="0" dirty="0">
                <a:solidFill>
                  <a:schemeClr val="bg1"/>
                </a:solidFill>
                <a:effectLst/>
              </a:rPr>
              <a:t> Science Foundation, nos Estados Unidos, cria a Internet, rede mundial de computadores que conecta governos, universidades e companhias.</a:t>
            </a:r>
          </a:p>
          <a:p>
            <a:pPr lvl="1">
              <a:lnSpc>
                <a:spcPct val="150000"/>
              </a:lnSpc>
            </a:pPr>
            <a:r>
              <a:rPr lang="pt-BR" b="1" i="0" dirty="0">
                <a:solidFill>
                  <a:schemeClr val="bg1"/>
                </a:solidFill>
                <a:effectLst/>
              </a:rPr>
              <a:t>1984</a:t>
            </a:r>
            <a:r>
              <a:rPr lang="pt-BR" b="0" i="0" dirty="0">
                <a:solidFill>
                  <a:schemeClr val="bg1"/>
                </a:solidFill>
                <a:effectLst/>
              </a:rPr>
              <a:t> -- A Apple lança o Macintosh, primeiro computador a utilizar ícones e mouse.</a:t>
            </a:r>
          </a:p>
          <a:p>
            <a:pPr lvl="1">
              <a:lnSpc>
                <a:spcPct val="150000"/>
              </a:lnSpc>
            </a:pPr>
            <a:r>
              <a:rPr lang="pt-BR" b="1" i="0" dirty="0">
                <a:solidFill>
                  <a:schemeClr val="bg1"/>
                </a:solidFill>
                <a:effectLst/>
              </a:rPr>
              <a:t>1985</a:t>
            </a:r>
            <a:r>
              <a:rPr lang="pt-BR" b="0" i="0" dirty="0">
                <a:solidFill>
                  <a:schemeClr val="bg1"/>
                </a:solidFill>
                <a:effectLst/>
              </a:rPr>
              <a:t> - A Microsoft lança o Windows para o PC, que só obtém sucesso com a versão 3.0 (1990).</a:t>
            </a:r>
          </a:p>
          <a:p>
            <a:pPr lvl="1">
              <a:lnSpc>
                <a:spcPct val="150000"/>
              </a:lnSpc>
            </a:pPr>
            <a:r>
              <a:rPr lang="pt-BR" b="1" i="0" dirty="0">
                <a:solidFill>
                  <a:schemeClr val="bg1"/>
                </a:solidFill>
                <a:effectLst/>
              </a:rPr>
              <a:t>1993</a:t>
            </a:r>
            <a:r>
              <a:rPr lang="pt-BR" b="0" i="0" dirty="0">
                <a:solidFill>
                  <a:schemeClr val="bg1"/>
                </a:solidFill>
                <a:effectLst/>
              </a:rPr>
              <a:t> - A Intel lança o Pentium.</a:t>
            </a:r>
          </a:p>
          <a:p>
            <a:pPr lvl="1">
              <a:lnSpc>
                <a:spcPct val="150000"/>
              </a:lnSpc>
            </a:pPr>
            <a:r>
              <a:rPr lang="pt-BR" b="1" i="0" dirty="0">
                <a:solidFill>
                  <a:schemeClr val="bg1"/>
                </a:solidFill>
                <a:effectLst/>
              </a:rPr>
              <a:t>1998</a:t>
            </a:r>
            <a:r>
              <a:rPr lang="pt-BR" b="0" i="0" dirty="0">
                <a:solidFill>
                  <a:schemeClr val="bg1"/>
                </a:solidFill>
                <a:effectLst/>
              </a:rPr>
              <a:t> - A Intel lança o Pentium II.</a:t>
            </a:r>
          </a:p>
          <a:p>
            <a:pPr lvl="1">
              <a:lnSpc>
                <a:spcPct val="150000"/>
              </a:lnSpc>
            </a:pPr>
            <a:r>
              <a:rPr lang="pt-BR" b="1" i="0" dirty="0">
                <a:solidFill>
                  <a:schemeClr val="bg1"/>
                </a:solidFill>
                <a:effectLst/>
              </a:rPr>
              <a:t>1999</a:t>
            </a:r>
            <a:r>
              <a:rPr lang="pt-BR" b="0" i="0" dirty="0">
                <a:solidFill>
                  <a:schemeClr val="bg1"/>
                </a:solidFill>
                <a:effectLst/>
              </a:rPr>
              <a:t> - A Intel lança o Pentium III.</a:t>
            </a:r>
          </a:p>
          <a:p>
            <a:pPr lvl="1">
              <a:lnSpc>
                <a:spcPct val="150000"/>
              </a:lnSpc>
            </a:pPr>
            <a:endParaRPr lang="pt-BR" b="0" i="0" dirty="0">
              <a:solidFill>
                <a:schemeClr val="bg1"/>
              </a:solidFill>
              <a:effectLst/>
            </a:endParaRPr>
          </a:p>
        </p:txBody>
      </p:sp>
    </p:spTree>
    <p:extLst>
      <p:ext uri="{BB962C8B-B14F-4D97-AF65-F5344CB8AC3E}">
        <p14:creationId xmlns:p14="http://schemas.microsoft.com/office/powerpoint/2010/main" val="8347908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8C37C960-91F5-4F61-B2CD-8A03792072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1" descr="Autorradiografia em papel branco">
            <a:extLst>
              <a:ext uri="{FF2B5EF4-FFF2-40B4-BE49-F238E27FC236}">
                <a16:creationId xmlns:a16="http://schemas.microsoft.com/office/drawing/2014/main" id="{E929A9F1-9EDB-40F9-884B-2DE41067BB91}"/>
              </a:ext>
            </a:extLst>
          </p:cNvPr>
          <p:cNvPicPr>
            <a:picLocks noChangeAspect="1"/>
          </p:cNvPicPr>
          <p:nvPr/>
        </p:nvPicPr>
        <p:blipFill rotWithShape="1">
          <a:blip r:embed="rId2"/>
          <a:srcRect l="18023" t="3190" b="34860"/>
          <a:stretch/>
        </p:blipFill>
        <p:spPr>
          <a:xfrm>
            <a:off x="0" y="0"/>
            <a:ext cx="12188952" cy="6858000"/>
          </a:xfrm>
          <a:prstGeom prst="rect">
            <a:avLst/>
          </a:prstGeom>
        </p:spPr>
      </p:pic>
      <p:sp>
        <p:nvSpPr>
          <p:cNvPr id="5" name="Retângulo 4">
            <a:extLst>
              <a:ext uri="{FF2B5EF4-FFF2-40B4-BE49-F238E27FC236}">
                <a16:creationId xmlns:a16="http://schemas.microsoft.com/office/drawing/2014/main" id="{14A9EE54-C266-474B-88D4-C78B93010C3D}"/>
              </a:ext>
            </a:extLst>
          </p:cNvPr>
          <p:cNvSpPr/>
          <p:nvPr/>
        </p:nvSpPr>
        <p:spPr>
          <a:xfrm rot="16200000">
            <a:off x="-3019425" y="3019425"/>
            <a:ext cx="6858000" cy="81915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pt-BR" sz="2000" b="1" dirty="0">
                <a:solidFill>
                  <a:schemeClr val="bg1"/>
                </a:solidFill>
              </a:rPr>
              <a:t>Técnico em Informática – TI</a:t>
            </a:r>
          </a:p>
          <a:p>
            <a:r>
              <a:rPr lang="pt-BR" sz="2800" dirty="0"/>
              <a:t>UC09 – Desenvolver Algoritmos</a:t>
            </a:r>
          </a:p>
        </p:txBody>
      </p:sp>
      <p:sp>
        <p:nvSpPr>
          <p:cNvPr id="6" name="Retângulo 5">
            <a:extLst>
              <a:ext uri="{FF2B5EF4-FFF2-40B4-BE49-F238E27FC236}">
                <a16:creationId xmlns:a16="http://schemas.microsoft.com/office/drawing/2014/main" id="{669EEFA8-F4D0-4082-A3FF-437607F4BE83}"/>
              </a:ext>
            </a:extLst>
          </p:cNvPr>
          <p:cNvSpPr/>
          <p:nvPr/>
        </p:nvSpPr>
        <p:spPr>
          <a:xfrm>
            <a:off x="819151" y="647699"/>
            <a:ext cx="10991849" cy="5648325"/>
          </a:xfrm>
          <a:prstGeom prst="rect">
            <a:avLst/>
          </a:prstGeom>
          <a:solidFill>
            <a:schemeClr val="dk1">
              <a:alpha val="90000"/>
            </a:schemeClr>
          </a:solidFill>
        </p:spPr>
        <p:style>
          <a:lnRef idx="2">
            <a:schemeClr val="dk1">
              <a:shade val="50000"/>
            </a:schemeClr>
          </a:lnRef>
          <a:fillRef idx="1">
            <a:schemeClr val="dk1"/>
          </a:fillRef>
          <a:effectRef idx="0">
            <a:schemeClr val="dk1"/>
          </a:effectRef>
          <a:fontRef idx="minor">
            <a:schemeClr val="lt1"/>
          </a:fontRef>
        </p:style>
        <p:txBody>
          <a:bodyPr lIns="720000" rIns="360000" rtlCol="0" anchor="t" anchorCtr="0"/>
          <a:lstStyle/>
          <a:p>
            <a:r>
              <a:rPr lang="pt-BR" sz="2800" b="1" dirty="0">
                <a:solidFill>
                  <a:schemeClr val="bg1"/>
                </a:solidFill>
              </a:rPr>
              <a:t>Lógica de Programação |  </a:t>
            </a:r>
            <a:r>
              <a:rPr lang="pt-BR" sz="2800" b="1" dirty="0" err="1">
                <a:solidFill>
                  <a:schemeClr val="bg1"/>
                </a:solidFill>
              </a:rPr>
              <a:t>logic</a:t>
            </a:r>
            <a:r>
              <a:rPr lang="pt-BR" sz="2800" b="1" dirty="0">
                <a:solidFill>
                  <a:schemeClr val="bg1"/>
                </a:solidFill>
              </a:rPr>
              <a:t> </a:t>
            </a:r>
            <a:r>
              <a:rPr lang="pt-BR" sz="2800" b="1" dirty="0" err="1">
                <a:solidFill>
                  <a:schemeClr val="bg1"/>
                </a:solidFill>
              </a:rPr>
              <a:t>programming</a:t>
            </a:r>
            <a:endParaRPr lang="pt-BR" sz="2800" b="1" dirty="0">
              <a:solidFill>
                <a:schemeClr val="bg1"/>
              </a:solidFill>
            </a:endParaRPr>
          </a:p>
          <a:p>
            <a:endParaRPr lang="pt-BR" sz="2800" b="1" dirty="0">
              <a:solidFill>
                <a:schemeClr val="bg1"/>
              </a:solidFill>
            </a:endParaRPr>
          </a:p>
          <a:p>
            <a:pPr marL="285750" indent="-285750">
              <a:lnSpc>
                <a:spcPct val="150000"/>
              </a:lnSpc>
              <a:buFont typeface="Arial" panose="020B0604020202020204" pitchFamily="34" charset="0"/>
              <a:buChar char="•"/>
            </a:pPr>
            <a:r>
              <a:rPr lang="pt-BR" b="1" dirty="0">
                <a:solidFill>
                  <a:schemeClr val="bg1"/>
                </a:solidFill>
              </a:rPr>
              <a:t>História do computador |  Computer </a:t>
            </a:r>
            <a:r>
              <a:rPr lang="pt-BR" b="1" dirty="0" err="1">
                <a:solidFill>
                  <a:schemeClr val="bg1"/>
                </a:solidFill>
              </a:rPr>
              <a:t>History</a:t>
            </a:r>
            <a:endParaRPr lang="pt-BR" b="1" dirty="0">
              <a:solidFill>
                <a:schemeClr val="bg1"/>
              </a:solidFill>
            </a:endParaRPr>
          </a:p>
          <a:p>
            <a:pPr lvl="1">
              <a:lnSpc>
                <a:spcPct val="150000"/>
              </a:lnSpc>
            </a:pPr>
            <a:r>
              <a:rPr lang="pt-BR" b="1" dirty="0" err="1">
                <a:solidFill>
                  <a:schemeClr val="bg1"/>
                </a:solidFill>
              </a:rPr>
              <a:t>Videos</a:t>
            </a:r>
            <a:r>
              <a:rPr lang="pt-BR" b="1" dirty="0">
                <a:solidFill>
                  <a:schemeClr val="bg1"/>
                </a:solidFill>
              </a:rPr>
              <a:t>:</a:t>
            </a:r>
          </a:p>
          <a:p>
            <a:pPr lvl="1">
              <a:lnSpc>
                <a:spcPct val="150000"/>
              </a:lnSpc>
            </a:pPr>
            <a:r>
              <a:rPr lang="pt-BR" b="1" i="0" dirty="0">
                <a:solidFill>
                  <a:schemeClr val="bg1"/>
                </a:solidFill>
                <a:effectLst/>
              </a:rPr>
              <a:t>	Video1: </a:t>
            </a:r>
            <a:r>
              <a:rPr lang="pt-BR" b="1" i="0" dirty="0" err="1">
                <a:solidFill>
                  <a:schemeClr val="bg1"/>
                </a:solidFill>
                <a:effectLst/>
                <a:hlinkClick r:id="rId3" action="ppaction://hlinkfile"/>
              </a:rPr>
              <a:t>historia_do_computador</a:t>
            </a:r>
            <a:endParaRPr lang="pt-BR" dirty="0">
              <a:solidFill>
                <a:schemeClr val="bg1"/>
              </a:solidFill>
            </a:endParaRPr>
          </a:p>
          <a:p>
            <a:pPr lvl="1">
              <a:lnSpc>
                <a:spcPct val="150000"/>
              </a:lnSpc>
            </a:pPr>
            <a:endParaRPr lang="pt-BR" b="0" i="0" dirty="0">
              <a:solidFill>
                <a:schemeClr val="bg1"/>
              </a:solidFill>
              <a:effectLst/>
            </a:endParaRPr>
          </a:p>
          <a:p>
            <a:pPr lvl="1">
              <a:lnSpc>
                <a:spcPct val="150000"/>
              </a:lnSpc>
            </a:pPr>
            <a:r>
              <a:rPr lang="pt-BR" b="0" i="0" dirty="0">
                <a:solidFill>
                  <a:schemeClr val="bg1"/>
                </a:solidFill>
                <a:effectLst/>
              </a:rPr>
              <a:t>	Video</a:t>
            </a:r>
            <a:r>
              <a:rPr lang="pt-BR" dirty="0">
                <a:solidFill>
                  <a:schemeClr val="bg1"/>
                </a:solidFill>
              </a:rPr>
              <a:t>2: </a:t>
            </a:r>
            <a:r>
              <a:rPr lang="pt-BR" dirty="0" err="1">
                <a:solidFill>
                  <a:schemeClr val="bg1"/>
                </a:solidFill>
                <a:hlinkClick r:id="rId4" action="ppaction://hlinkfile"/>
              </a:rPr>
              <a:t>historia_do_computador</a:t>
            </a:r>
            <a:endParaRPr lang="pt-BR" b="0" i="0" dirty="0">
              <a:solidFill>
                <a:schemeClr val="bg1"/>
              </a:solidFill>
              <a:effectLst/>
            </a:endParaRPr>
          </a:p>
        </p:txBody>
      </p:sp>
    </p:spTree>
    <p:extLst>
      <p:ext uri="{BB962C8B-B14F-4D97-AF65-F5344CB8AC3E}">
        <p14:creationId xmlns:p14="http://schemas.microsoft.com/office/powerpoint/2010/main" val="24293535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8C37C960-91F5-4F61-B2CD-8A03792072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1" descr="Autorradiografia em papel branco">
            <a:extLst>
              <a:ext uri="{FF2B5EF4-FFF2-40B4-BE49-F238E27FC236}">
                <a16:creationId xmlns:a16="http://schemas.microsoft.com/office/drawing/2014/main" id="{E929A9F1-9EDB-40F9-884B-2DE41067BB91}"/>
              </a:ext>
            </a:extLst>
          </p:cNvPr>
          <p:cNvPicPr>
            <a:picLocks noChangeAspect="1"/>
          </p:cNvPicPr>
          <p:nvPr/>
        </p:nvPicPr>
        <p:blipFill rotWithShape="1">
          <a:blip r:embed="rId2"/>
          <a:srcRect l="18023" t="3190" b="34860"/>
          <a:stretch/>
        </p:blipFill>
        <p:spPr>
          <a:xfrm>
            <a:off x="0" y="0"/>
            <a:ext cx="12188952" cy="6858000"/>
          </a:xfrm>
          <a:prstGeom prst="rect">
            <a:avLst/>
          </a:prstGeom>
        </p:spPr>
      </p:pic>
      <p:sp>
        <p:nvSpPr>
          <p:cNvPr id="5" name="Retângulo 4">
            <a:extLst>
              <a:ext uri="{FF2B5EF4-FFF2-40B4-BE49-F238E27FC236}">
                <a16:creationId xmlns:a16="http://schemas.microsoft.com/office/drawing/2014/main" id="{14A9EE54-C266-474B-88D4-C78B93010C3D}"/>
              </a:ext>
            </a:extLst>
          </p:cNvPr>
          <p:cNvSpPr/>
          <p:nvPr/>
        </p:nvSpPr>
        <p:spPr>
          <a:xfrm rot="16200000">
            <a:off x="-3019425" y="3019425"/>
            <a:ext cx="6858000" cy="81915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pt-BR" sz="2000" b="1" dirty="0">
                <a:solidFill>
                  <a:schemeClr val="bg1"/>
                </a:solidFill>
              </a:rPr>
              <a:t>Técnico em Informática – TI</a:t>
            </a:r>
          </a:p>
          <a:p>
            <a:r>
              <a:rPr lang="pt-BR" sz="2800" dirty="0"/>
              <a:t>UC09 – Desenvolver Algoritmos</a:t>
            </a:r>
          </a:p>
        </p:txBody>
      </p:sp>
      <p:sp>
        <p:nvSpPr>
          <p:cNvPr id="6" name="Retângulo 5">
            <a:extLst>
              <a:ext uri="{FF2B5EF4-FFF2-40B4-BE49-F238E27FC236}">
                <a16:creationId xmlns:a16="http://schemas.microsoft.com/office/drawing/2014/main" id="{669EEFA8-F4D0-4082-A3FF-437607F4BE83}"/>
              </a:ext>
            </a:extLst>
          </p:cNvPr>
          <p:cNvSpPr/>
          <p:nvPr/>
        </p:nvSpPr>
        <p:spPr>
          <a:xfrm>
            <a:off x="819151" y="647699"/>
            <a:ext cx="10991849" cy="5648325"/>
          </a:xfrm>
          <a:prstGeom prst="rect">
            <a:avLst/>
          </a:prstGeom>
          <a:solidFill>
            <a:schemeClr val="dk1">
              <a:alpha val="90000"/>
            </a:schemeClr>
          </a:solidFill>
        </p:spPr>
        <p:style>
          <a:lnRef idx="2">
            <a:schemeClr val="dk1">
              <a:shade val="50000"/>
            </a:schemeClr>
          </a:lnRef>
          <a:fillRef idx="1">
            <a:schemeClr val="dk1"/>
          </a:fillRef>
          <a:effectRef idx="0">
            <a:schemeClr val="dk1"/>
          </a:effectRef>
          <a:fontRef idx="minor">
            <a:schemeClr val="lt1"/>
          </a:fontRef>
        </p:style>
        <p:txBody>
          <a:bodyPr lIns="720000" rIns="360000" rtlCol="0" anchor="t" anchorCtr="0"/>
          <a:lstStyle/>
          <a:p>
            <a:r>
              <a:rPr lang="pt-BR" sz="2800" b="1" dirty="0">
                <a:solidFill>
                  <a:schemeClr val="bg1"/>
                </a:solidFill>
              </a:rPr>
              <a:t>Lógica de Programação |  </a:t>
            </a:r>
            <a:r>
              <a:rPr lang="pt-BR" sz="2800" b="1" dirty="0" err="1">
                <a:solidFill>
                  <a:schemeClr val="bg1"/>
                </a:solidFill>
              </a:rPr>
              <a:t>logic</a:t>
            </a:r>
            <a:r>
              <a:rPr lang="pt-BR" sz="2800" b="1" dirty="0">
                <a:solidFill>
                  <a:schemeClr val="bg1"/>
                </a:solidFill>
              </a:rPr>
              <a:t> </a:t>
            </a:r>
            <a:r>
              <a:rPr lang="pt-BR" sz="2800" b="1" dirty="0" err="1">
                <a:solidFill>
                  <a:schemeClr val="bg1"/>
                </a:solidFill>
              </a:rPr>
              <a:t>programming</a:t>
            </a:r>
            <a:endParaRPr lang="pt-BR" sz="2800" b="1" dirty="0">
              <a:solidFill>
                <a:schemeClr val="bg1"/>
              </a:solidFill>
            </a:endParaRPr>
          </a:p>
          <a:p>
            <a:endParaRPr lang="pt-BR" sz="2800" b="1" dirty="0">
              <a:solidFill>
                <a:schemeClr val="bg1"/>
              </a:solidFill>
            </a:endParaRPr>
          </a:p>
          <a:p>
            <a:pPr lvl="1">
              <a:lnSpc>
                <a:spcPct val="150000"/>
              </a:lnSpc>
            </a:pPr>
            <a:endParaRPr lang="pt-BR" b="0" i="0" dirty="0">
              <a:solidFill>
                <a:schemeClr val="bg1"/>
              </a:solidFill>
              <a:effectLst/>
            </a:endParaRPr>
          </a:p>
        </p:txBody>
      </p:sp>
      <p:sp>
        <p:nvSpPr>
          <p:cNvPr id="8" name="CaixaDeTexto 7">
            <a:extLst>
              <a:ext uri="{FF2B5EF4-FFF2-40B4-BE49-F238E27FC236}">
                <a16:creationId xmlns:a16="http://schemas.microsoft.com/office/drawing/2014/main" id="{62FD0383-FA1E-4ADC-B66C-CF95B87DFA92}"/>
              </a:ext>
            </a:extLst>
          </p:cNvPr>
          <p:cNvSpPr txBox="1"/>
          <p:nvPr/>
        </p:nvSpPr>
        <p:spPr>
          <a:xfrm>
            <a:off x="1232362" y="2674824"/>
            <a:ext cx="10165426" cy="876587"/>
          </a:xfrm>
          <a:prstGeom prst="rect">
            <a:avLst/>
          </a:prstGeom>
          <a:noFill/>
        </p:spPr>
        <p:txBody>
          <a:bodyPr wrap="square">
            <a:spAutoFit/>
          </a:bodyPr>
          <a:lstStyle/>
          <a:p>
            <a:pPr marL="285750" indent="-285750">
              <a:lnSpc>
                <a:spcPct val="150000"/>
              </a:lnSpc>
              <a:buFont typeface="Arial" panose="020B0604020202020204" pitchFamily="34" charset="0"/>
              <a:buChar char="•"/>
            </a:pPr>
            <a:r>
              <a:rPr lang="pt-BR" b="1" dirty="0">
                <a:solidFill>
                  <a:schemeClr val="bg1"/>
                </a:solidFill>
              </a:rPr>
              <a:t>Imagens e Integração dos componentes | </a:t>
            </a:r>
            <a:br>
              <a:rPr lang="pt-BR" dirty="0"/>
            </a:br>
            <a:r>
              <a:rPr lang="pt-BR" b="1" dirty="0" err="1">
                <a:solidFill>
                  <a:schemeClr val="bg1"/>
                </a:solidFill>
              </a:rPr>
              <a:t>Images</a:t>
            </a:r>
            <a:r>
              <a:rPr lang="pt-BR" b="1" dirty="0">
                <a:solidFill>
                  <a:schemeClr val="bg1"/>
                </a:solidFill>
              </a:rPr>
              <a:t> </a:t>
            </a:r>
            <a:r>
              <a:rPr lang="pt-BR" b="1" dirty="0" err="1">
                <a:solidFill>
                  <a:schemeClr val="bg1"/>
                </a:solidFill>
              </a:rPr>
              <a:t>and</a:t>
            </a:r>
            <a:r>
              <a:rPr lang="pt-BR" b="1" dirty="0">
                <a:solidFill>
                  <a:schemeClr val="bg1"/>
                </a:solidFill>
              </a:rPr>
              <a:t> </a:t>
            </a:r>
            <a:r>
              <a:rPr lang="pt-BR" b="1" dirty="0" err="1">
                <a:solidFill>
                  <a:schemeClr val="bg1"/>
                </a:solidFill>
              </a:rPr>
              <a:t>Component</a:t>
            </a:r>
            <a:r>
              <a:rPr lang="pt-BR" b="1" dirty="0">
                <a:solidFill>
                  <a:schemeClr val="bg1"/>
                </a:solidFill>
              </a:rPr>
              <a:t> </a:t>
            </a:r>
            <a:r>
              <a:rPr lang="pt-BR" b="1" dirty="0" err="1">
                <a:solidFill>
                  <a:schemeClr val="bg1"/>
                </a:solidFill>
              </a:rPr>
              <a:t>Integration</a:t>
            </a:r>
            <a:endParaRPr lang="pt-BR" b="1" dirty="0">
              <a:solidFill>
                <a:schemeClr val="bg1"/>
              </a:solidFill>
            </a:endParaRPr>
          </a:p>
        </p:txBody>
      </p:sp>
    </p:spTree>
    <p:extLst>
      <p:ext uri="{BB962C8B-B14F-4D97-AF65-F5344CB8AC3E}">
        <p14:creationId xmlns:p14="http://schemas.microsoft.com/office/powerpoint/2010/main" val="15381290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8C37C960-91F5-4F61-B2CD-8A03792072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1" descr="Autorradiografia em papel branco">
            <a:extLst>
              <a:ext uri="{FF2B5EF4-FFF2-40B4-BE49-F238E27FC236}">
                <a16:creationId xmlns:a16="http://schemas.microsoft.com/office/drawing/2014/main" id="{E929A9F1-9EDB-40F9-884B-2DE41067BB91}"/>
              </a:ext>
            </a:extLst>
          </p:cNvPr>
          <p:cNvPicPr>
            <a:picLocks noChangeAspect="1"/>
          </p:cNvPicPr>
          <p:nvPr/>
        </p:nvPicPr>
        <p:blipFill rotWithShape="1">
          <a:blip r:embed="rId2"/>
          <a:srcRect l="18023" t="3190" b="34860"/>
          <a:stretch/>
        </p:blipFill>
        <p:spPr>
          <a:xfrm>
            <a:off x="0" y="0"/>
            <a:ext cx="12188952" cy="6858000"/>
          </a:xfrm>
          <a:prstGeom prst="rect">
            <a:avLst/>
          </a:prstGeom>
        </p:spPr>
      </p:pic>
      <p:sp>
        <p:nvSpPr>
          <p:cNvPr id="5" name="Retângulo 4">
            <a:extLst>
              <a:ext uri="{FF2B5EF4-FFF2-40B4-BE49-F238E27FC236}">
                <a16:creationId xmlns:a16="http://schemas.microsoft.com/office/drawing/2014/main" id="{14A9EE54-C266-474B-88D4-C78B93010C3D}"/>
              </a:ext>
            </a:extLst>
          </p:cNvPr>
          <p:cNvSpPr/>
          <p:nvPr/>
        </p:nvSpPr>
        <p:spPr>
          <a:xfrm rot="16200000">
            <a:off x="-3019425" y="3019425"/>
            <a:ext cx="6858000" cy="81915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pt-BR" sz="2000" b="1" dirty="0">
                <a:solidFill>
                  <a:schemeClr val="bg1"/>
                </a:solidFill>
              </a:rPr>
              <a:t>Técnico em Informática – TI</a:t>
            </a:r>
          </a:p>
          <a:p>
            <a:r>
              <a:rPr lang="pt-BR" sz="2800" dirty="0"/>
              <a:t>UC09 – Desenvolver Algoritmos</a:t>
            </a:r>
          </a:p>
        </p:txBody>
      </p:sp>
      <p:pic>
        <p:nvPicPr>
          <p:cNvPr id="5122" name="Picture 2">
            <a:extLst>
              <a:ext uri="{FF2B5EF4-FFF2-40B4-BE49-F238E27FC236}">
                <a16:creationId xmlns:a16="http://schemas.microsoft.com/office/drawing/2014/main" id="{D69D8738-861F-44F5-BF47-9CE277639DD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617" r="10000"/>
          <a:stretch/>
        </p:blipFill>
        <p:spPr bwMode="auto">
          <a:xfrm rot="5400000">
            <a:off x="2844416" y="-899198"/>
            <a:ext cx="6924386" cy="87227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07672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8C37C960-91F5-4F61-B2CD-8A03792072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1" descr="Autorradiografia em papel branco">
            <a:extLst>
              <a:ext uri="{FF2B5EF4-FFF2-40B4-BE49-F238E27FC236}">
                <a16:creationId xmlns:a16="http://schemas.microsoft.com/office/drawing/2014/main" id="{E929A9F1-9EDB-40F9-884B-2DE41067BB91}"/>
              </a:ext>
            </a:extLst>
          </p:cNvPr>
          <p:cNvPicPr>
            <a:picLocks noChangeAspect="1"/>
          </p:cNvPicPr>
          <p:nvPr/>
        </p:nvPicPr>
        <p:blipFill rotWithShape="1">
          <a:blip r:embed="rId2"/>
          <a:srcRect l="18023" t="3190" b="34860"/>
          <a:stretch/>
        </p:blipFill>
        <p:spPr>
          <a:xfrm>
            <a:off x="0" y="0"/>
            <a:ext cx="12188952" cy="6858000"/>
          </a:xfrm>
          <a:prstGeom prst="rect">
            <a:avLst/>
          </a:prstGeom>
        </p:spPr>
      </p:pic>
      <p:sp>
        <p:nvSpPr>
          <p:cNvPr id="5" name="Retângulo 4">
            <a:extLst>
              <a:ext uri="{FF2B5EF4-FFF2-40B4-BE49-F238E27FC236}">
                <a16:creationId xmlns:a16="http://schemas.microsoft.com/office/drawing/2014/main" id="{14A9EE54-C266-474B-88D4-C78B93010C3D}"/>
              </a:ext>
            </a:extLst>
          </p:cNvPr>
          <p:cNvSpPr/>
          <p:nvPr/>
        </p:nvSpPr>
        <p:spPr>
          <a:xfrm rot="16200000">
            <a:off x="-3019425" y="3019425"/>
            <a:ext cx="6858000" cy="81915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pt-BR" sz="2000" b="1" dirty="0">
                <a:solidFill>
                  <a:schemeClr val="bg1"/>
                </a:solidFill>
              </a:rPr>
              <a:t>Técnico em Informática – TI</a:t>
            </a:r>
          </a:p>
          <a:p>
            <a:r>
              <a:rPr lang="pt-BR" sz="2800" dirty="0"/>
              <a:t>UC09 – Desenvolver Algoritmos</a:t>
            </a:r>
          </a:p>
        </p:txBody>
      </p:sp>
      <p:pic>
        <p:nvPicPr>
          <p:cNvPr id="3" name="Imagem 2" descr="Circuito eletrônico com fios&#10;&#10;Descrição gerada automaticamente">
            <a:extLst>
              <a:ext uri="{FF2B5EF4-FFF2-40B4-BE49-F238E27FC236}">
                <a16:creationId xmlns:a16="http://schemas.microsoft.com/office/drawing/2014/main" id="{B242294A-9C69-4D46-A316-4902CFC21952}"/>
              </a:ext>
            </a:extLst>
          </p:cNvPr>
          <p:cNvPicPr>
            <a:picLocks noChangeAspect="1"/>
          </p:cNvPicPr>
          <p:nvPr/>
        </p:nvPicPr>
        <p:blipFill rotWithShape="1">
          <a:blip r:embed="rId3">
            <a:extLst>
              <a:ext uri="{28A0092B-C50C-407E-A947-70E740481C1C}">
                <a14:useLocalDpi xmlns:a14="http://schemas.microsoft.com/office/drawing/2010/main" val="0"/>
              </a:ext>
            </a:extLst>
          </a:blip>
          <a:srcRect l="5129" t="3952" r="5506" b="6049"/>
          <a:stretch/>
        </p:blipFill>
        <p:spPr>
          <a:xfrm rot="5400000">
            <a:off x="2972715" y="-92216"/>
            <a:ext cx="6873099" cy="7027334"/>
          </a:xfrm>
          <a:prstGeom prst="rect">
            <a:avLst/>
          </a:prstGeom>
        </p:spPr>
      </p:pic>
    </p:spTree>
    <p:extLst>
      <p:ext uri="{BB962C8B-B14F-4D97-AF65-F5344CB8AC3E}">
        <p14:creationId xmlns:p14="http://schemas.microsoft.com/office/powerpoint/2010/main" val="32728050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8C37C960-91F5-4F61-B2CD-8A03792072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1" descr="Autorradiografia em papel branco">
            <a:extLst>
              <a:ext uri="{FF2B5EF4-FFF2-40B4-BE49-F238E27FC236}">
                <a16:creationId xmlns:a16="http://schemas.microsoft.com/office/drawing/2014/main" id="{E929A9F1-9EDB-40F9-884B-2DE41067BB91}"/>
              </a:ext>
            </a:extLst>
          </p:cNvPr>
          <p:cNvPicPr>
            <a:picLocks noChangeAspect="1"/>
          </p:cNvPicPr>
          <p:nvPr/>
        </p:nvPicPr>
        <p:blipFill rotWithShape="1">
          <a:blip r:embed="rId2"/>
          <a:srcRect l="18023" t="3190" b="34860"/>
          <a:stretch/>
        </p:blipFill>
        <p:spPr>
          <a:xfrm>
            <a:off x="0" y="0"/>
            <a:ext cx="12188952" cy="6858000"/>
          </a:xfrm>
          <a:prstGeom prst="rect">
            <a:avLst/>
          </a:prstGeom>
        </p:spPr>
      </p:pic>
      <p:sp>
        <p:nvSpPr>
          <p:cNvPr id="5" name="Retângulo 4">
            <a:extLst>
              <a:ext uri="{FF2B5EF4-FFF2-40B4-BE49-F238E27FC236}">
                <a16:creationId xmlns:a16="http://schemas.microsoft.com/office/drawing/2014/main" id="{14A9EE54-C266-474B-88D4-C78B93010C3D}"/>
              </a:ext>
            </a:extLst>
          </p:cNvPr>
          <p:cNvSpPr/>
          <p:nvPr/>
        </p:nvSpPr>
        <p:spPr>
          <a:xfrm rot="16200000">
            <a:off x="-3019425" y="3019425"/>
            <a:ext cx="6858000" cy="81915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pt-BR" sz="2000" b="1" dirty="0">
                <a:solidFill>
                  <a:schemeClr val="bg1"/>
                </a:solidFill>
              </a:rPr>
              <a:t>Técnico em Informática – TI</a:t>
            </a:r>
          </a:p>
          <a:p>
            <a:r>
              <a:rPr lang="pt-BR" sz="2800" dirty="0"/>
              <a:t>UC09 – Desenvolver Algoritmos</a:t>
            </a:r>
          </a:p>
        </p:txBody>
      </p:sp>
      <p:sp>
        <p:nvSpPr>
          <p:cNvPr id="6" name="Retângulo 5">
            <a:extLst>
              <a:ext uri="{FF2B5EF4-FFF2-40B4-BE49-F238E27FC236}">
                <a16:creationId xmlns:a16="http://schemas.microsoft.com/office/drawing/2014/main" id="{669EEFA8-F4D0-4082-A3FF-437607F4BE83}"/>
              </a:ext>
            </a:extLst>
          </p:cNvPr>
          <p:cNvSpPr/>
          <p:nvPr/>
        </p:nvSpPr>
        <p:spPr>
          <a:xfrm>
            <a:off x="819151" y="647699"/>
            <a:ext cx="10991849" cy="5648325"/>
          </a:xfrm>
          <a:prstGeom prst="rect">
            <a:avLst/>
          </a:prstGeom>
          <a:solidFill>
            <a:schemeClr val="dk1">
              <a:alpha val="90000"/>
            </a:schemeClr>
          </a:solidFill>
        </p:spPr>
        <p:style>
          <a:lnRef idx="2">
            <a:schemeClr val="dk1">
              <a:shade val="50000"/>
            </a:schemeClr>
          </a:lnRef>
          <a:fillRef idx="1">
            <a:schemeClr val="dk1"/>
          </a:fillRef>
          <a:effectRef idx="0">
            <a:schemeClr val="dk1"/>
          </a:effectRef>
          <a:fontRef idx="minor">
            <a:schemeClr val="lt1"/>
          </a:fontRef>
        </p:style>
        <p:txBody>
          <a:bodyPr lIns="720000" rIns="360000" rtlCol="0" anchor="t" anchorCtr="0"/>
          <a:lstStyle/>
          <a:p>
            <a:r>
              <a:rPr lang="pt-BR" sz="2800" b="1" dirty="0">
                <a:solidFill>
                  <a:schemeClr val="bg1"/>
                </a:solidFill>
              </a:rPr>
              <a:t>Lógica de Programação |  </a:t>
            </a:r>
            <a:r>
              <a:rPr lang="pt-BR" sz="2800" b="1" dirty="0" err="1">
                <a:solidFill>
                  <a:schemeClr val="bg1"/>
                </a:solidFill>
              </a:rPr>
              <a:t>logic</a:t>
            </a:r>
            <a:r>
              <a:rPr lang="pt-BR" sz="2800" b="1" dirty="0">
                <a:solidFill>
                  <a:schemeClr val="bg1"/>
                </a:solidFill>
              </a:rPr>
              <a:t> </a:t>
            </a:r>
            <a:r>
              <a:rPr lang="pt-BR" sz="2800" b="1" dirty="0" err="1">
                <a:solidFill>
                  <a:schemeClr val="bg1"/>
                </a:solidFill>
              </a:rPr>
              <a:t>programming</a:t>
            </a:r>
            <a:endParaRPr lang="pt-BR" sz="2800" b="1" dirty="0">
              <a:solidFill>
                <a:schemeClr val="bg1"/>
              </a:solidFill>
            </a:endParaRPr>
          </a:p>
          <a:p>
            <a:endParaRPr lang="pt-BR" sz="2800" b="1" dirty="0">
              <a:solidFill>
                <a:schemeClr val="bg1"/>
              </a:solidFill>
            </a:endParaRPr>
          </a:p>
          <a:p>
            <a:pPr marL="285750" indent="-285750">
              <a:lnSpc>
                <a:spcPct val="150000"/>
              </a:lnSpc>
              <a:buFont typeface="Arial" panose="020B0604020202020204" pitchFamily="34" charset="0"/>
              <a:buChar char="•"/>
            </a:pPr>
            <a:r>
              <a:rPr lang="pt-BR" b="1" dirty="0">
                <a:solidFill>
                  <a:schemeClr val="bg1"/>
                </a:solidFill>
              </a:rPr>
              <a:t>Placa Mãe | motherboard</a:t>
            </a:r>
          </a:p>
          <a:p>
            <a:pPr lvl="1">
              <a:lnSpc>
                <a:spcPct val="150000"/>
              </a:lnSpc>
            </a:pPr>
            <a:r>
              <a:rPr lang="pt-BR" b="1" dirty="0" err="1">
                <a:solidFill>
                  <a:schemeClr val="bg1"/>
                </a:solidFill>
              </a:rPr>
              <a:t>Videos</a:t>
            </a:r>
            <a:r>
              <a:rPr lang="pt-BR" b="1" dirty="0">
                <a:solidFill>
                  <a:schemeClr val="bg1"/>
                </a:solidFill>
              </a:rPr>
              <a:t>:</a:t>
            </a:r>
          </a:p>
          <a:p>
            <a:pPr lvl="1">
              <a:lnSpc>
                <a:spcPct val="150000"/>
              </a:lnSpc>
            </a:pPr>
            <a:r>
              <a:rPr lang="pt-BR" b="1" i="0" dirty="0">
                <a:solidFill>
                  <a:schemeClr val="bg1"/>
                </a:solidFill>
                <a:effectLst/>
              </a:rPr>
              <a:t>	Video1: </a:t>
            </a:r>
            <a:r>
              <a:rPr lang="pt-BR" b="1" i="0" dirty="0">
                <a:solidFill>
                  <a:schemeClr val="bg1"/>
                </a:solidFill>
                <a:effectLst/>
                <a:hlinkClick r:id="rId3" action="ppaction://hlinkfile"/>
              </a:rPr>
              <a:t>Placa Mãe</a:t>
            </a:r>
            <a:endParaRPr lang="pt-BR" dirty="0">
              <a:solidFill>
                <a:schemeClr val="bg1"/>
              </a:solidFill>
            </a:endParaRPr>
          </a:p>
        </p:txBody>
      </p:sp>
    </p:spTree>
    <p:extLst>
      <p:ext uri="{BB962C8B-B14F-4D97-AF65-F5344CB8AC3E}">
        <p14:creationId xmlns:p14="http://schemas.microsoft.com/office/powerpoint/2010/main" val="4080946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8C37C960-91F5-4F61-B2CD-8A03792072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1" descr="Autorradiografia em papel branco">
            <a:extLst>
              <a:ext uri="{FF2B5EF4-FFF2-40B4-BE49-F238E27FC236}">
                <a16:creationId xmlns:a16="http://schemas.microsoft.com/office/drawing/2014/main" id="{E929A9F1-9EDB-40F9-884B-2DE41067BB91}"/>
              </a:ext>
            </a:extLst>
          </p:cNvPr>
          <p:cNvPicPr>
            <a:picLocks noChangeAspect="1"/>
          </p:cNvPicPr>
          <p:nvPr/>
        </p:nvPicPr>
        <p:blipFill rotWithShape="1">
          <a:blip r:embed="rId2"/>
          <a:srcRect l="18023" t="3190" b="34860"/>
          <a:stretch/>
        </p:blipFill>
        <p:spPr>
          <a:xfrm>
            <a:off x="0" y="0"/>
            <a:ext cx="12188952" cy="6858000"/>
          </a:xfrm>
          <a:prstGeom prst="rect">
            <a:avLst/>
          </a:prstGeom>
        </p:spPr>
      </p:pic>
      <p:sp>
        <p:nvSpPr>
          <p:cNvPr id="5" name="Retângulo 4">
            <a:extLst>
              <a:ext uri="{FF2B5EF4-FFF2-40B4-BE49-F238E27FC236}">
                <a16:creationId xmlns:a16="http://schemas.microsoft.com/office/drawing/2014/main" id="{14A9EE54-C266-474B-88D4-C78B93010C3D}"/>
              </a:ext>
            </a:extLst>
          </p:cNvPr>
          <p:cNvSpPr/>
          <p:nvPr/>
        </p:nvSpPr>
        <p:spPr>
          <a:xfrm rot="16200000">
            <a:off x="-3019425" y="3019425"/>
            <a:ext cx="6858000" cy="81915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pt-BR" sz="2000" b="1" dirty="0">
                <a:solidFill>
                  <a:schemeClr val="bg1"/>
                </a:solidFill>
              </a:rPr>
              <a:t>Técnico em Informática – TI</a:t>
            </a:r>
          </a:p>
          <a:p>
            <a:r>
              <a:rPr lang="pt-BR" sz="2800" dirty="0"/>
              <a:t>UC09 – Desenvolver Algoritmos</a:t>
            </a:r>
          </a:p>
        </p:txBody>
      </p:sp>
      <p:sp>
        <p:nvSpPr>
          <p:cNvPr id="6" name="Retângulo 5">
            <a:extLst>
              <a:ext uri="{FF2B5EF4-FFF2-40B4-BE49-F238E27FC236}">
                <a16:creationId xmlns:a16="http://schemas.microsoft.com/office/drawing/2014/main" id="{669EEFA8-F4D0-4082-A3FF-437607F4BE83}"/>
              </a:ext>
            </a:extLst>
          </p:cNvPr>
          <p:cNvSpPr/>
          <p:nvPr/>
        </p:nvSpPr>
        <p:spPr>
          <a:xfrm>
            <a:off x="819151" y="647699"/>
            <a:ext cx="10991849" cy="5648325"/>
          </a:xfrm>
          <a:prstGeom prst="rect">
            <a:avLst/>
          </a:prstGeom>
          <a:solidFill>
            <a:schemeClr val="dk1">
              <a:alpha val="90000"/>
            </a:schemeClr>
          </a:solidFill>
        </p:spPr>
        <p:style>
          <a:lnRef idx="2">
            <a:schemeClr val="dk1">
              <a:shade val="50000"/>
            </a:schemeClr>
          </a:lnRef>
          <a:fillRef idx="1">
            <a:schemeClr val="dk1"/>
          </a:fillRef>
          <a:effectRef idx="0">
            <a:schemeClr val="dk1"/>
          </a:effectRef>
          <a:fontRef idx="minor">
            <a:schemeClr val="lt1"/>
          </a:fontRef>
        </p:style>
        <p:txBody>
          <a:bodyPr lIns="720000" rIns="360000" rtlCol="0" anchor="t" anchorCtr="0"/>
          <a:lstStyle/>
          <a:p>
            <a:r>
              <a:rPr lang="pt-BR" sz="2800" b="1" dirty="0">
                <a:solidFill>
                  <a:schemeClr val="bg1"/>
                </a:solidFill>
              </a:rPr>
              <a:t>Lógica de Programação |  </a:t>
            </a:r>
            <a:r>
              <a:rPr lang="pt-BR" sz="2800" b="1" dirty="0" err="1">
                <a:solidFill>
                  <a:schemeClr val="bg1"/>
                </a:solidFill>
              </a:rPr>
              <a:t>logic</a:t>
            </a:r>
            <a:r>
              <a:rPr lang="pt-BR" sz="2800" b="1" dirty="0">
                <a:solidFill>
                  <a:schemeClr val="bg1"/>
                </a:solidFill>
              </a:rPr>
              <a:t> </a:t>
            </a:r>
            <a:r>
              <a:rPr lang="pt-BR" sz="2800" b="1" dirty="0" err="1">
                <a:solidFill>
                  <a:schemeClr val="bg1"/>
                </a:solidFill>
              </a:rPr>
              <a:t>programming</a:t>
            </a:r>
            <a:endParaRPr lang="pt-BR" sz="2800" b="1" dirty="0">
              <a:solidFill>
                <a:schemeClr val="bg1"/>
              </a:solidFill>
            </a:endParaRPr>
          </a:p>
          <a:p>
            <a:endParaRPr lang="pt-BR" sz="2800" b="1" dirty="0">
              <a:solidFill>
                <a:schemeClr val="bg1"/>
              </a:solidFill>
            </a:endParaRPr>
          </a:p>
          <a:p>
            <a:pPr marL="285750" indent="-285750">
              <a:lnSpc>
                <a:spcPct val="150000"/>
              </a:lnSpc>
              <a:buFont typeface="Arial" panose="020B0604020202020204" pitchFamily="34" charset="0"/>
              <a:buChar char="•"/>
            </a:pPr>
            <a:r>
              <a:rPr lang="pt-BR" b="1" dirty="0">
                <a:solidFill>
                  <a:schemeClr val="bg1"/>
                </a:solidFill>
              </a:rPr>
              <a:t>Processador | Processor</a:t>
            </a:r>
          </a:p>
          <a:p>
            <a:pPr lvl="1">
              <a:lnSpc>
                <a:spcPct val="150000"/>
              </a:lnSpc>
            </a:pPr>
            <a:r>
              <a:rPr lang="pt-BR" b="0" i="0" dirty="0">
                <a:solidFill>
                  <a:schemeClr val="bg1"/>
                </a:solidFill>
                <a:effectLst/>
                <a:latin typeface="open sans" panose="020B0604020202020204" pitchFamily="34" charset="0"/>
              </a:rPr>
              <a:t>Os </a:t>
            </a:r>
            <a:r>
              <a:rPr lang="pt-BR" b="1" i="0" dirty="0">
                <a:solidFill>
                  <a:schemeClr val="bg1"/>
                </a:solidFill>
                <a:effectLst/>
                <a:latin typeface="open sans" panose="020B0604020202020204" pitchFamily="34" charset="0"/>
              </a:rPr>
              <a:t>processadores</a:t>
            </a:r>
            <a:r>
              <a:rPr lang="pt-BR" b="0" i="0" dirty="0">
                <a:solidFill>
                  <a:schemeClr val="bg1"/>
                </a:solidFill>
                <a:effectLst/>
                <a:latin typeface="open sans" panose="020B0604020202020204" pitchFamily="34" charset="0"/>
              </a:rPr>
              <a:t> (ou </a:t>
            </a:r>
            <a:r>
              <a:rPr lang="pt-BR" b="1" i="0" dirty="0">
                <a:solidFill>
                  <a:schemeClr val="bg1"/>
                </a:solidFill>
                <a:effectLst/>
                <a:latin typeface="open sans" panose="020B0604020202020204" pitchFamily="34" charset="0"/>
              </a:rPr>
              <a:t>CPU</a:t>
            </a:r>
            <a:r>
              <a:rPr lang="pt-BR" b="0" i="0" dirty="0">
                <a:solidFill>
                  <a:schemeClr val="bg1"/>
                </a:solidFill>
                <a:effectLst/>
                <a:latin typeface="open sans" panose="020B0604020202020204" pitchFamily="34" charset="0"/>
              </a:rPr>
              <a:t>, de </a:t>
            </a:r>
            <a:r>
              <a:rPr lang="pt-BR" b="0" i="1" dirty="0">
                <a:solidFill>
                  <a:schemeClr val="bg1"/>
                </a:solidFill>
                <a:effectLst/>
                <a:latin typeface="open sans" panose="020B0604020202020204" pitchFamily="34" charset="0"/>
              </a:rPr>
              <a:t>Central </a:t>
            </a:r>
            <a:r>
              <a:rPr lang="pt-BR" b="0" i="1" dirty="0" err="1">
                <a:solidFill>
                  <a:schemeClr val="bg1"/>
                </a:solidFill>
                <a:effectLst/>
                <a:latin typeface="open sans" panose="020B0604020202020204" pitchFamily="34" charset="0"/>
              </a:rPr>
              <a:t>Processing</a:t>
            </a:r>
            <a:r>
              <a:rPr lang="pt-BR" b="0" i="1" dirty="0">
                <a:solidFill>
                  <a:schemeClr val="bg1"/>
                </a:solidFill>
                <a:effectLst/>
                <a:latin typeface="open sans" panose="020B0604020202020204" pitchFamily="34" charset="0"/>
              </a:rPr>
              <a:t> Unit</a:t>
            </a:r>
            <a:r>
              <a:rPr lang="pt-BR" b="0" i="0" dirty="0">
                <a:solidFill>
                  <a:schemeClr val="bg1"/>
                </a:solidFill>
                <a:effectLst/>
                <a:latin typeface="open sans" panose="020B0604020202020204" pitchFamily="34" charset="0"/>
              </a:rPr>
              <a:t> - Unidade Central de Processamento) são chips responsáveis pela execução de cálculos, decisões lógicas e instruções que resultam em todas as tarefas que um computador pode fazer. Por este motivo, são também referenciados como "cérebros" destas máquinas.</a:t>
            </a:r>
            <a:endParaRPr lang="pt-BR" b="0" i="0" dirty="0">
              <a:solidFill>
                <a:schemeClr val="bg1"/>
              </a:solidFill>
              <a:effectLst/>
            </a:endParaRPr>
          </a:p>
        </p:txBody>
      </p:sp>
    </p:spTree>
    <p:extLst>
      <p:ext uri="{BB962C8B-B14F-4D97-AF65-F5344CB8AC3E}">
        <p14:creationId xmlns:p14="http://schemas.microsoft.com/office/powerpoint/2010/main" val="15897319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8C37C960-91F5-4F61-B2CD-8A03792072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1" descr="Autorradiografia em papel branco">
            <a:extLst>
              <a:ext uri="{FF2B5EF4-FFF2-40B4-BE49-F238E27FC236}">
                <a16:creationId xmlns:a16="http://schemas.microsoft.com/office/drawing/2014/main" id="{E929A9F1-9EDB-40F9-884B-2DE41067BB91}"/>
              </a:ext>
            </a:extLst>
          </p:cNvPr>
          <p:cNvPicPr>
            <a:picLocks noChangeAspect="1"/>
          </p:cNvPicPr>
          <p:nvPr/>
        </p:nvPicPr>
        <p:blipFill rotWithShape="1">
          <a:blip r:embed="rId2"/>
          <a:srcRect l="18023" t="3190" b="34860"/>
          <a:stretch/>
        </p:blipFill>
        <p:spPr>
          <a:xfrm>
            <a:off x="0" y="0"/>
            <a:ext cx="12188952" cy="6858000"/>
          </a:xfrm>
          <a:prstGeom prst="rect">
            <a:avLst/>
          </a:prstGeom>
        </p:spPr>
      </p:pic>
      <p:sp>
        <p:nvSpPr>
          <p:cNvPr id="5" name="Retângulo 4">
            <a:extLst>
              <a:ext uri="{FF2B5EF4-FFF2-40B4-BE49-F238E27FC236}">
                <a16:creationId xmlns:a16="http://schemas.microsoft.com/office/drawing/2014/main" id="{14A9EE54-C266-474B-88D4-C78B93010C3D}"/>
              </a:ext>
            </a:extLst>
          </p:cNvPr>
          <p:cNvSpPr/>
          <p:nvPr/>
        </p:nvSpPr>
        <p:spPr>
          <a:xfrm rot="16200000">
            <a:off x="-3019425" y="3019425"/>
            <a:ext cx="6858000" cy="81915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pt-BR" sz="2000" b="1" dirty="0">
                <a:solidFill>
                  <a:schemeClr val="bg1"/>
                </a:solidFill>
              </a:rPr>
              <a:t>Técnico em Informática – TI</a:t>
            </a:r>
          </a:p>
          <a:p>
            <a:r>
              <a:rPr lang="pt-BR" sz="2800" dirty="0"/>
              <a:t>UC09 – Desenvolver Algoritmos</a:t>
            </a:r>
          </a:p>
        </p:txBody>
      </p:sp>
      <p:sp>
        <p:nvSpPr>
          <p:cNvPr id="6" name="Retângulo 5">
            <a:extLst>
              <a:ext uri="{FF2B5EF4-FFF2-40B4-BE49-F238E27FC236}">
                <a16:creationId xmlns:a16="http://schemas.microsoft.com/office/drawing/2014/main" id="{669EEFA8-F4D0-4082-A3FF-437607F4BE83}"/>
              </a:ext>
            </a:extLst>
          </p:cNvPr>
          <p:cNvSpPr/>
          <p:nvPr/>
        </p:nvSpPr>
        <p:spPr>
          <a:xfrm>
            <a:off x="819151" y="647699"/>
            <a:ext cx="10991849" cy="5648325"/>
          </a:xfrm>
          <a:prstGeom prst="rect">
            <a:avLst/>
          </a:prstGeom>
          <a:solidFill>
            <a:schemeClr val="dk1">
              <a:alpha val="90000"/>
            </a:schemeClr>
          </a:solidFill>
        </p:spPr>
        <p:style>
          <a:lnRef idx="2">
            <a:schemeClr val="dk1">
              <a:shade val="50000"/>
            </a:schemeClr>
          </a:lnRef>
          <a:fillRef idx="1">
            <a:schemeClr val="dk1"/>
          </a:fillRef>
          <a:effectRef idx="0">
            <a:schemeClr val="dk1"/>
          </a:effectRef>
          <a:fontRef idx="minor">
            <a:schemeClr val="lt1"/>
          </a:fontRef>
        </p:style>
        <p:txBody>
          <a:bodyPr lIns="720000" rIns="360000" rtlCol="0" anchor="t" anchorCtr="0"/>
          <a:lstStyle/>
          <a:p>
            <a:r>
              <a:rPr lang="pt-BR" sz="2800" b="1" dirty="0">
                <a:solidFill>
                  <a:schemeClr val="bg1"/>
                </a:solidFill>
              </a:rPr>
              <a:t>Lógica de Programação |  </a:t>
            </a:r>
            <a:r>
              <a:rPr lang="pt-BR" sz="2800" b="1" dirty="0" err="1">
                <a:solidFill>
                  <a:schemeClr val="bg1"/>
                </a:solidFill>
              </a:rPr>
              <a:t>logic</a:t>
            </a:r>
            <a:r>
              <a:rPr lang="pt-BR" sz="2800" b="1" dirty="0">
                <a:solidFill>
                  <a:schemeClr val="bg1"/>
                </a:solidFill>
              </a:rPr>
              <a:t> </a:t>
            </a:r>
            <a:r>
              <a:rPr lang="pt-BR" sz="2800" b="1" dirty="0" err="1">
                <a:solidFill>
                  <a:schemeClr val="bg1"/>
                </a:solidFill>
              </a:rPr>
              <a:t>programming</a:t>
            </a:r>
            <a:endParaRPr lang="pt-BR" sz="2800" b="1" dirty="0">
              <a:solidFill>
                <a:schemeClr val="bg1"/>
              </a:solidFill>
            </a:endParaRPr>
          </a:p>
          <a:p>
            <a:endParaRPr lang="pt-BR" sz="2800" b="1" dirty="0">
              <a:solidFill>
                <a:schemeClr val="bg1"/>
              </a:solidFill>
            </a:endParaRPr>
          </a:p>
          <a:p>
            <a:pPr marL="285750" indent="-285750">
              <a:lnSpc>
                <a:spcPct val="150000"/>
              </a:lnSpc>
              <a:buFont typeface="Arial" panose="020B0604020202020204" pitchFamily="34" charset="0"/>
              <a:buChar char="•"/>
            </a:pPr>
            <a:r>
              <a:rPr lang="pt-BR" b="1" dirty="0">
                <a:solidFill>
                  <a:schemeClr val="bg1"/>
                </a:solidFill>
              </a:rPr>
              <a:t>Processador | Processor</a:t>
            </a:r>
          </a:p>
          <a:p>
            <a:pPr lvl="1" algn="just">
              <a:lnSpc>
                <a:spcPct val="150000"/>
              </a:lnSpc>
              <a:buFont typeface="+mj-lt"/>
              <a:buAutoNum type="arabicPeriod"/>
            </a:pPr>
            <a:r>
              <a:rPr lang="pt-BR" b="0" i="0" dirty="0">
                <a:effectLst/>
                <a:latin typeface="Open Sans" panose="020B0606030504020204" pitchFamily="34" charset="0"/>
              </a:rPr>
              <a:t>Contador de programa. Trata-se de uma pequena memória que guarda o endereço de memória da próxima instrução a ser executada. A instrução que está no endereço que corresponde ao conteúdo do contador de programa é a próxima instrução que o processador irá executar.</a:t>
            </a:r>
          </a:p>
        </p:txBody>
      </p:sp>
    </p:spTree>
    <p:extLst>
      <p:ext uri="{BB962C8B-B14F-4D97-AF65-F5344CB8AC3E}">
        <p14:creationId xmlns:p14="http://schemas.microsoft.com/office/powerpoint/2010/main" val="12527523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8C37C960-91F5-4F61-B2CD-8A03792072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1" descr="Autorradiografia em papel branco">
            <a:extLst>
              <a:ext uri="{FF2B5EF4-FFF2-40B4-BE49-F238E27FC236}">
                <a16:creationId xmlns:a16="http://schemas.microsoft.com/office/drawing/2014/main" id="{E929A9F1-9EDB-40F9-884B-2DE41067BB91}"/>
              </a:ext>
            </a:extLst>
          </p:cNvPr>
          <p:cNvPicPr>
            <a:picLocks noChangeAspect="1"/>
          </p:cNvPicPr>
          <p:nvPr/>
        </p:nvPicPr>
        <p:blipFill rotWithShape="1">
          <a:blip r:embed="rId2"/>
          <a:srcRect l="18023" t="3190" b="34860"/>
          <a:stretch/>
        </p:blipFill>
        <p:spPr>
          <a:xfrm>
            <a:off x="0" y="0"/>
            <a:ext cx="12188952" cy="6858000"/>
          </a:xfrm>
          <a:prstGeom prst="rect">
            <a:avLst/>
          </a:prstGeom>
        </p:spPr>
      </p:pic>
      <p:sp>
        <p:nvSpPr>
          <p:cNvPr id="5" name="Retângulo 4">
            <a:extLst>
              <a:ext uri="{FF2B5EF4-FFF2-40B4-BE49-F238E27FC236}">
                <a16:creationId xmlns:a16="http://schemas.microsoft.com/office/drawing/2014/main" id="{14A9EE54-C266-474B-88D4-C78B93010C3D}"/>
              </a:ext>
            </a:extLst>
          </p:cNvPr>
          <p:cNvSpPr/>
          <p:nvPr/>
        </p:nvSpPr>
        <p:spPr>
          <a:xfrm rot="16200000">
            <a:off x="-3019425" y="3019425"/>
            <a:ext cx="6858000" cy="81915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pt-BR" sz="2000" b="1" dirty="0">
                <a:solidFill>
                  <a:schemeClr val="bg1"/>
                </a:solidFill>
              </a:rPr>
              <a:t>Técnico em Informática – TI</a:t>
            </a:r>
          </a:p>
          <a:p>
            <a:r>
              <a:rPr lang="pt-BR" sz="2800" dirty="0"/>
              <a:t>UC09 – Desenvolver Algoritmos</a:t>
            </a:r>
          </a:p>
        </p:txBody>
      </p:sp>
      <p:sp>
        <p:nvSpPr>
          <p:cNvPr id="6" name="Retângulo 5">
            <a:extLst>
              <a:ext uri="{FF2B5EF4-FFF2-40B4-BE49-F238E27FC236}">
                <a16:creationId xmlns:a16="http://schemas.microsoft.com/office/drawing/2014/main" id="{669EEFA8-F4D0-4082-A3FF-437607F4BE83}"/>
              </a:ext>
            </a:extLst>
          </p:cNvPr>
          <p:cNvSpPr/>
          <p:nvPr/>
        </p:nvSpPr>
        <p:spPr>
          <a:xfrm>
            <a:off x="819151" y="647699"/>
            <a:ext cx="10991849" cy="5648325"/>
          </a:xfrm>
          <a:prstGeom prst="rect">
            <a:avLst/>
          </a:prstGeom>
          <a:solidFill>
            <a:schemeClr val="dk1">
              <a:alpha val="90000"/>
            </a:schemeClr>
          </a:solidFill>
        </p:spPr>
        <p:style>
          <a:lnRef idx="2">
            <a:schemeClr val="dk1">
              <a:shade val="50000"/>
            </a:schemeClr>
          </a:lnRef>
          <a:fillRef idx="1">
            <a:schemeClr val="dk1"/>
          </a:fillRef>
          <a:effectRef idx="0">
            <a:schemeClr val="dk1"/>
          </a:effectRef>
          <a:fontRef idx="minor">
            <a:schemeClr val="lt1"/>
          </a:fontRef>
        </p:style>
        <p:txBody>
          <a:bodyPr lIns="720000" rIns="360000" rtlCol="0" anchor="t" anchorCtr="0"/>
          <a:lstStyle/>
          <a:p>
            <a:r>
              <a:rPr lang="pt-BR" sz="2800" b="1" dirty="0" err="1"/>
              <a:t>Summary</a:t>
            </a:r>
            <a:endParaRPr lang="pt-BR" sz="2800" b="1" dirty="0"/>
          </a:p>
          <a:p>
            <a:endParaRPr lang="pt-BR" sz="2800" b="1" dirty="0"/>
          </a:p>
          <a:p>
            <a:pPr marL="285750" indent="-285750">
              <a:lnSpc>
                <a:spcPct val="150000"/>
              </a:lnSpc>
              <a:buFont typeface="Arial" panose="020B0604020202020204" pitchFamily="34" charset="0"/>
              <a:buChar char="•"/>
            </a:pPr>
            <a:r>
              <a:rPr lang="pt-BR" dirty="0"/>
              <a:t>Lógica de Programação: Conceito de algoritmo. Algoritmos naturais e estruturados. Representações visuais, português estruturado ou linguagem algorítmica. Comandos de entrada, processamento e saída de dados. Variáveis e constantes. Expressões e operadores. Teste de mesa. Estrutura condicional simples e composta. Estrutura de repetição. Vetores. Matrizes.....</a:t>
            </a:r>
            <a:endParaRPr lang="pt-BR" b="1" dirty="0"/>
          </a:p>
          <a:p>
            <a:pPr marL="285750" indent="-285750">
              <a:lnSpc>
                <a:spcPct val="150000"/>
              </a:lnSpc>
              <a:buFont typeface="Arial" panose="020B0604020202020204" pitchFamily="34" charset="0"/>
              <a:buChar char="•"/>
            </a:pPr>
            <a:r>
              <a:rPr lang="pt-BR" dirty="0"/>
              <a:t>Regras de negócio: conceitos. Características. Tipos. Requisitos funcionais e não funcionais. </a:t>
            </a:r>
          </a:p>
          <a:p>
            <a:pPr marL="285750" indent="-285750">
              <a:lnSpc>
                <a:spcPct val="150000"/>
              </a:lnSpc>
              <a:buFont typeface="Arial" panose="020B0604020202020204" pitchFamily="34" charset="0"/>
              <a:buChar char="•"/>
            </a:pPr>
            <a:r>
              <a:rPr lang="pt-BR" dirty="0"/>
              <a:t>Plataformas de desenvolvimento: conceitos. Tipos. Características e especificações técnicas. </a:t>
            </a:r>
          </a:p>
          <a:p>
            <a:pPr marL="285750" indent="-285750">
              <a:lnSpc>
                <a:spcPct val="150000"/>
              </a:lnSpc>
              <a:buFont typeface="Arial" panose="020B0604020202020204" pitchFamily="34" charset="0"/>
              <a:buChar char="•"/>
            </a:pPr>
            <a:r>
              <a:rPr lang="pt-BR" dirty="0"/>
              <a:t>Metodologias de desenvolvimento de software: introdução a metodologias de desenvolvimento de software: Conceito e tipos. Metodologias tradicionais. Metodologias interativas: RUP. Metodologias ágeis: XP; SCRUM; FDD; entre outras. </a:t>
            </a:r>
          </a:p>
        </p:txBody>
      </p:sp>
    </p:spTree>
    <p:extLst>
      <p:ext uri="{BB962C8B-B14F-4D97-AF65-F5344CB8AC3E}">
        <p14:creationId xmlns:p14="http://schemas.microsoft.com/office/powerpoint/2010/main" val="251734979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8C37C960-91F5-4F61-B2CD-8A03792072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1" descr="Autorradiografia em papel branco">
            <a:extLst>
              <a:ext uri="{FF2B5EF4-FFF2-40B4-BE49-F238E27FC236}">
                <a16:creationId xmlns:a16="http://schemas.microsoft.com/office/drawing/2014/main" id="{E929A9F1-9EDB-40F9-884B-2DE41067BB91}"/>
              </a:ext>
            </a:extLst>
          </p:cNvPr>
          <p:cNvPicPr>
            <a:picLocks noChangeAspect="1"/>
          </p:cNvPicPr>
          <p:nvPr/>
        </p:nvPicPr>
        <p:blipFill rotWithShape="1">
          <a:blip r:embed="rId2"/>
          <a:srcRect l="18023" t="3190" b="34860"/>
          <a:stretch/>
        </p:blipFill>
        <p:spPr>
          <a:xfrm>
            <a:off x="0" y="0"/>
            <a:ext cx="12188952" cy="6858000"/>
          </a:xfrm>
          <a:prstGeom prst="rect">
            <a:avLst/>
          </a:prstGeom>
        </p:spPr>
      </p:pic>
      <p:sp>
        <p:nvSpPr>
          <p:cNvPr id="5" name="Retângulo 4">
            <a:extLst>
              <a:ext uri="{FF2B5EF4-FFF2-40B4-BE49-F238E27FC236}">
                <a16:creationId xmlns:a16="http://schemas.microsoft.com/office/drawing/2014/main" id="{14A9EE54-C266-474B-88D4-C78B93010C3D}"/>
              </a:ext>
            </a:extLst>
          </p:cNvPr>
          <p:cNvSpPr/>
          <p:nvPr/>
        </p:nvSpPr>
        <p:spPr>
          <a:xfrm rot="16200000">
            <a:off x="-3019425" y="3019425"/>
            <a:ext cx="6858000" cy="81915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pt-BR" sz="2000" b="1" dirty="0">
                <a:solidFill>
                  <a:schemeClr val="bg1"/>
                </a:solidFill>
              </a:rPr>
              <a:t>Técnico em Informática – TI</a:t>
            </a:r>
          </a:p>
          <a:p>
            <a:r>
              <a:rPr lang="pt-BR" sz="2800" dirty="0"/>
              <a:t>UC09 – Desenvolver Algoritmos</a:t>
            </a:r>
          </a:p>
        </p:txBody>
      </p:sp>
      <p:sp>
        <p:nvSpPr>
          <p:cNvPr id="6" name="Retângulo 5">
            <a:extLst>
              <a:ext uri="{FF2B5EF4-FFF2-40B4-BE49-F238E27FC236}">
                <a16:creationId xmlns:a16="http://schemas.microsoft.com/office/drawing/2014/main" id="{669EEFA8-F4D0-4082-A3FF-437607F4BE83}"/>
              </a:ext>
            </a:extLst>
          </p:cNvPr>
          <p:cNvSpPr/>
          <p:nvPr/>
        </p:nvSpPr>
        <p:spPr>
          <a:xfrm>
            <a:off x="819151" y="647699"/>
            <a:ext cx="10991849" cy="5648325"/>
          </a:xfrm>
          <a:prstGeom prst="rect">
            <a:avLst/>
          </a:prstGeom>
          <a:solidFill>
            <a:schemeClr val="dk1">
              <a:alpha val="90000"/>
            </a:schemeClr>
          </a:solidFill>
        </p:spPr>
        <p:style>
          <a:lnRef idx="2">
            <a:schemeClr val="dk1">
              <a:shade val="50000"/>
            </a:schemeClr>
          </a:lnRef>
          <a:fillRef idx="1">
            <a:schemeClr val="dk1"/>
          </a:fillRef>
          <a:effectRef idx="0">
            <a:schemeClr val="dk1"/>
          </a:effectRef>
          <a:fontRef idx="minor">
            <a:schemeClr val="lt1"/>
          </a:fontRef>
        </p:style>
        <p:txBody>
          <a:bodyPr lIns="720000" rIns="360000" rtlCol="0" anchor="t" anchorCtr="0"/>
          <a:lstStyle/>
          <a:p>
            <a:r>
              <a:rPr lang="pt-BR" sz="2800" b="1" dirty="0">
                <a:solidFill>
                  <a:schemeClr val="bg1"/>
                </a:solidFill>
              </a:rPr>
              <a:t>Lógica de Programação |  </a:t>
            </a:r>
            <a:r>
              <a:rPr lang="pt-BR" sz="2800" b="1" dirty="0" err="1">
                <a:solidFill>
                  <a:schemeClr val="bg1"/>
                </a:solidFill>
              </a:rPr>
              <a:t>logic</a:t>
            </a:r>
            <a:r>
              <a:rPr lang="pt-BR" sz="2800" b="1" dirty="0">
                <a:solidFill>
                  <a:schemeClr val="bg1"/>
                </a:solidFill>
              </a:rPr>
              <a:t> </a:t>
            </a:r>
            <a:r>
              <a:rPr lang="pt-BR" sz="2800" b="1" dirty="0" err="1">
                <a:solidFill>
                  <a:schemeClr val="bg1"/>
                </a:solidFill>
              </a:rPr>
              <a:t>programming</a:t>
            </a:r>
            <a:endParaRPr lang="pt-BR" sz="2800" b="1" dirty="0">
              <a:solidFill>
                <a:schemeClr val="bg1"/>
              </a:solidFill>
            </a:endParaRPr>
          </a:p>
          <a:p>
            <a:endParaRPr lang="pt-BR" sz="2800" b="1" dirty="0">
              <a:solidFill>
                <a:schemeClr val="bg1"/>
              </a:solidFill>
            </a:endParaRPr>
          </a:p>
          <a:p>
            <a:pPr marL="285750" indent="-285750">
              <a:lnSpc>
                <a:spcPct val="150000"/>
              </a:lnSpc>
              <a:buFont typeface="Arial" panose="020B0604020202020204" pitchFamily="34" charset="0"/>
              <a:buChar char="•"/>
            </a:pPr>
            <a:r>
              <a:rPr lang="pt-BR" b="1" dirty="0">
                <a:solidFill>
                  <a:schemeClr val="bg1"/>
                </a:solidFill>
              </a:rPr>
              <a:t>Processador | Processor</a:t>
            </a:r>
          </a:p>
          <a:p>
            <a:pPr lvl="1" algn="just">
              <a:lnSpc>
                <a:spcPct val="150000"/>
              </a:lnSpc>
            </a:pPr>
            <a:r>
              <a:rPr lang="pt-BR" b="0" i="0" dirty="0">
                <a:effectLst/>
                <a:latin typeface="Open Sans" panose="020B0606030504020204" pitchFamily="34" charset="0"/>
              </a:rPr>
              <a:t>2. Registrador de instruções. É uma pequena memória que armazena as instruções que serão executadas pelo processador. Como inicialmente todas as instruções estão na memória de instruções, estas precisam ser armazenadas internamente no processador para execução</a:t>
            </a:r>
          </a:p>
        </p:txBody>
      </p:sp>
    </p:spTree>
    <p:extLst>
      <p:ext uri="{BB962C8B-B14F-4D97-AF65-F5344CB8AC3E}">
        <p14:creationId xmlns:p14="http://schemas.microsoft.com/office/powerpoint/2010/main" val="342785370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8C37C960-91F5-4F61-B2CD-8A03792072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1" descr="Autorradiografia em papel branco">
            <a:extLst>
              <a:ext uri="{FF2B5EF4-FFF2-40B4-BE49-F238E27FC236}">
                <a16:creationId xmlns:a16="http://schemas.microsoft.com/office/drawing/2014/main" id="{E929A9F1-9EDB-40F9-884B-2DE41067BB91}"/>
              </a:ext>
            </a:extLst>
          </p:cNvPr>
          <p:cNvPicPr>
            <a:picLocks noChangeAspect="1"/>
          </p:cNvPicPr>
          <p:nvPr/>
        </p:nvPicPr>
        <p:blipFill rotWithShape="1">
          <a:blip r:embed="rId2"/>
          <a:srcRect l="18023" t="3190" b="34860"/>
          <a:stretch/>
        </p:blipFill>
        <p:spPr>
          <a:xfrm>
            <a:off x="0" y="0"/>
            <a:ext cx="12188952" cy="6858000"/>
          </a:xfrm>
          <a:prstGeom prst="rect">
            <a:avLst/>
          </a:prstGeom>
        </p:spPr>
      </p:pic>
      <p:sp>
        <p:nvSpPr>
          <p:cNvPr id="5" name="Retângulo 4">
            <a:extLst>
              <a:ext uri="{FF2B5EF4-FFF2-40B4-BE49-F238E27FC236}">
                <a16:creationId xmlns:a16="http://schemas.microsoft.com/office/drawing/2014/main" id="{14A9EE54-C266-474B-88D4-C78B93010C3D}"/>
              </a:ext>
            </a:extLst>
          </p:cNvPr>
          <p:cNvSpPr/>
          <p:nvPr/>
        </p:nvSpPr>
        <p:spPr>
          <a:xfrm rot="16200000">
            <a:off x="-3019425" y="3019425"/>
            <a:ext cx="6858000" cy="81915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pt-BR" sz="2000" b="1" dirty="0">
                <a:solidFill>
                  <a:schemeClr val="bg1"/>
                </a:solidFill>
              </a:rPr>
              <a:t>Técnico em Informática – TI</a:t>
            </a:r>
          </a:p>
          <a:p>
            <a:r>
              <a:rPr lang="pt-BR" sz="2800" dirty="0"/>
              <a:t>UC09 – Desenvolver Algoritmos</a:t>
            </a:r>
          </a:p>
        </p:txBody>
      </p:sp>
      <p:sp>
        <p:nvSpPr>
          <p:cNvPr id="6" name="Retângulo 5">
            <a:extLst>
              <a:ext uri="{FF2B5EF4-FFF2-40B4-BE49-F238E27FC236}">
                <a16:creationId xmlns:a16="http://schemas.microsoft.com/office/drawing/2014/main" id="{669EEFA8-F4D0-4082-A3FF-437607F4BE83}"/>
              </a:ext>
            </a:extLst>
          </p:cNvPr>
          <p:cNvSpPr/>
          <p:nvPr/>
        </p:nvSpPr>
        <p:spPr>
          <a:xfrm>
            <a:off x="819151" y="647699"/>
            <a:ext cx="10991849" cy="5648325"/>
          </a:xfrm>
          <a:prstGeom prst="rect">
            <a:avLst/>
          </a:prstGeom>
          <a:solidFill>
            <a:schemeClr val="dk1">
              <a:alpha val="90000"/>
            </a:schemeClr>
          </a:solidFill>
        </p:spPr>
        <p:style>
          <a:lnRef idx="2">
            <a:schemeClr val="dk1">
              <a:shade val="50000"/>
            </a:schemeClr>
          </a:lnRef>
          <a:fillRef idx="1">
            <a:schemeClr val="dk1"/>
          </a:fillRef>
          <a:effectRef idx="0">
            <a:schemeClr val="dk1"/>
          </a:effectRef>
          <a:fontRef idx="minor">
            <a:schemeClr val="lt1"/>
          </a:fontRef>
        </p:style>
        <p:txBody>
          <a:bodyPr lIns="720000" rIns="360000" rtlCol="0" anchor="t" anchorCtr="0"/>
          <a:lstStyle/>
          <a:p>
            <a:r>
              <a:rPr lang="pt-BR" sz="2800" b="1" dirty="0">
                <a:solidFill>
                  <a:schemeClr val="bg1"/>
                </a:solidFill>
              </a:rPr>
              <a:t>Lógica de Programação |  </a:t>
            </a:r>
            <a:r>
              <a:rPr lang="pt-BR" sz="2800" b="1" dirty="0" err="1">
                <a:solidFill>
                  <a:schemeClr val="bg1"/>
                </a:solidFill>
              </a:rPr>
              <a:t>logic</a:t>
            </a:r>
            <a:r>
              <a:rPr lang="pt-BR" sz="2800" b="1" dirty="0">
                <a:solidFill>
                  <a:schemeClr val="bg1"/>
                </a:solidFill>
              </a:rPr>
              <a:t> </a:t>
            </a:r>
            <a:r>
              <a:rPr lang="pt-BR" sz="2800" b="1" dirty="0" err="1">
                <a:solidFill>
                  <a:schemeClr val="bg1"/>
                </a:solidFill>
              </a:rPr>
              <a:t>programming</a:t>
            </a:r>
            <a:endParaRPr lang="pt-BR" sz="2800" b="1" dirty="0">
              <a:solidFill>
                <a:schemeClr val="bg1"/>
              </a:solidFill>
            </a:endParaRPr>
          </a:p>
          <a:p>
            <a:endParaRPr lang="pt-BR" sz="2800" b="1" dirty="0">
              <a:solidFill>
                <a:schemeClr val="bg1"/>
              </a:solidFill>
            </a:endParaRPr>
          </a:p>
          <a:p>
            <a:pPr marL="285750" indent="-285750">
              <a:lnSpc>
                <a:spcPct val="150000"/>
              </a:lnSpc>
              <a:buFont typeface="Arial" panose="020B0604020202020204" pitchFamily="34" charset="0"/>
              <a:buChar char="•"/>
            </a:pPr>
            <a:r>
              <a:rPr lang="pt-BR" b="1" dirty="0">
                <a:solidFill>
                  <a:schemeClr val="bg1"/>
                </a:solidFill>
              </a:rPr>
              <a:t>Processador | Processor</a:t>
            </a:r>
          </a:p>
          <a:p>
            <a:pPr lvl="1" algn="just"/>
            <a:r>
              <a:rPr lang="pt-BR" b="0" i="0" dirty="0">
                <a:effectLst/>
                <a:latin typeface="Open Sans" panose="020B0606030504020204" pitchFamily="34" charset="0"/>
              </a:rPr>
              <a:t>3. Decodificador de instruções: É um circuito que decodifica, ou seja, descobre o que é a instrução (o que ela faz) e quais os seus operandos</a:t>
            </a:r>
          </a:p>
        </p:txBody>
      </p:sp>
    </p:spTree>
    <p:extLst>
      <p:ext uri="{BB962C8B-B14F-4D97-AF65-F5344CB8AC3E}">
        <p14:creationId xmlns:p14="http://schemas.microsoft.com/office/powerpoint/2010/main" val="341927089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8C37C960-91F5-4F61-B2CD-8A03792072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1" descr="Autorradiografia em papel branco">
            <a:extLst>
              <a:ext uri="{FF2B5EF4-FFF2-40B4-BE49-F238E27FC236}">
                <a16:creationId xmlns:a16="http://schemas.microsoft.com/office/drawing/2014/main" id="{E929A9F1-9EDB-40F9-884B-2DE41067BB91}"/>
              </a:ext>
            </a:extLst>
          </p:cNvPr>
          <p:cNvPicPr>
            <a:picLocks noChangeAspect="1"/>
          </p:cNvPicPr>
          <p:nvPr/>
        </p:nvPicPr>
        <p:blipFill rotWithShape="1">
          <a:blip r:embed="rId2"/>
          <a:srcRect l="18023" t="3190" b="34860"/>
          <a:stretch/>
        </p:blipFill>
        <p:spPr>
          <a:xfrm>
            <a:off x="0" y="0"/>
            <a:ext cx="12188952" cy="6858000"/>
          </a:xfrm>
          <a:prstGeom prst="rect">
            <a:avLst/>
          </a:prstGeom>
        </p:spPr>
      </p:pic>
      <p:sp>
        <p:nvSpPr>
          <p:cNvPr id="5" name="Retângulo 4">
            <a:extLst>
              <a:ext uri="{FF2B5EF4-FFF2-40B4-BE49-F238E27FC236}">
                <a16:creationId xmlns:a16="http://schemas.microsoft.com/office/drawing/2014/main" id="{14A9EE54-C266-474B-88D4-C78B93010C3D}"/>
              </a:ext>
            </a:extLst>
          </p:cNvPr>
          <p:cNvSpPr/>
          <p:nvPr/>
        </p:nvSpPr>
        <p:spPr>
          <a:xfrm rot="16200000">
            <a:off x="-3019425" y="3019425"/>
            <a:ext cx="6858000" cy="81915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pt-BR" sz="2000" b="1" dirty="0">
                <a:solidFill>
                  <a:schemeClr val="bg1"/>
                </a:solidFill>
              </a:rPr>
              <a:t>Técnico em Informática – TI</a:t>
            </a:r>
          </a:p>
          <a:p>
            <a:r>
              <a:rPr lang="pt-BR" sz="2800" dirty="0"/>
              <a:t>UC09 – Desenvolver Algoritmos</a:t>
            </a:r>
          </a:p>
        </p:txBody>
      </p:sp>
      <p:sp>
        <p:nvSpPr>
          <p:cNvPr id="6" name="Retângulo 5">
            <a:extLst>
              <a:ext uri="{FF2B5EF4-FFF2-40B4-BE49-F238E27FC236}">
                <a16:creationId xmlns:a16="http://schemas.microsoft.com/office/drawing/2014/main" id="{669EEFA8-F4D0-4082-A3FF-437607F4BE83}"/>
              </a:ext>
            </a:extLst>
          </p:cNvPr>
          <p:cNvSpPr/>
          <p:nvPr/>
        </p:nvSpPr>
        <p:spPr>
          <a:xfrm>
            <a:off x="819151" y="647699"/>
            <a:ext cx="10991849" cy="5648325"/>
          </a:xfrm>
          <a:prstGeom prst="rect">
            <a:avLst/>
          </a:prstGeom>
          <a:solidFill>
            <a:schemeClr val="dk1">
              <a:alpha val="90000"/>
            </a:schemeClr>
          </a:solidFill>
        </p:spPr>
        <p:style>
          <a:lnRef idx="2">
            <a:schemeClr val="dk1">
              <a:shade val="50000"/>
            </a:schemeClr>
          </a:lnRef>
          <a:fillRef idx="1">
            <a:schemeClr val="dk1"/>
          </a:fillRef>
          <a:effectRef idx="0">
            <a:schemeClr val="dk1"/>
          </a:effectRef>
          <a:fontRef idx="minor">
            <a:schemeClr val="lt1"/>
          </a:fontRef>
        </p:style>
        <p:txBody>
          <a:bodyPr lIns="720000" rIns="360000" rtlCol="0" anchor="t" anchorCtr="0"/>
          <a:lstStyle/>
          <a:p>
            <a:r>
              <a:rPr lang="pt-BR" sz="2800" b="1" dirty="0">
                <a:solidFill>
                  <a:schemeClr val="bg1"/>
                </a:solidFill>
              </a:rPr>
              <a:t>Lógica de Programação |  </a:t>
            </a:r>
            <a:r>
              <a:rPr lang="pt-BR" sz="2800" b="1" dirty="0" err="1">
                <a:solidFill>
                  <a:schemeClr val="bg1"/>
                </a:solidFill>
              </a:rPr>
              <a:t>logic</a:t>
            </a:r>
            <a:r>
              <a:rPr lang="pt-BR" sz="2800" b="1" dirty="0">
                <a:solidFill>
                  <a:schemeClr val="bg1"/>
                </a:solidFill>
              </a:rPr>
              <a:t> </a:t>
            </a:r>
            <a:r>
              <a:rPr lang="pt-BR" sz="2800" b="1" dirty="0" err="1">
                <a:solidFill>
                  <a:schemeClr val="bg1"/>
                </a:solidFill>
              </a:rPr>
              <a:t>programming</a:t>
            </a:r>
            <a:endParaRPr lang="pt-BR" sz="2800" b="1" dirty="0">
              <a:solidFill>
                <a:schemeClr val="bg1"/>
              </a:solidFill>
            </a:endParaRPr>
          </a:p>
          <a:p>
            <a:endParaRPr lang="pt-BR" sz="2800" b="1" dirty="0">
              <a:solidFill>
                <a:schemeClr val="bg1"/>
              </a:solidFill>
            </a:endParaRPr>
          </a:p>
          <a:p>
            <a:pPr marL="285750" indent="-285750">
              <a:lnSpc>
                <a:spcPct val="150000"/>
              </a:lnSpc>
              <a:buFont typeface="Arial" panose="020B0604020202020204" pitchFamily="34" charset="0"/>
              <a:buChar char="•"/>
            </a:pPr>
            <a:r>
              <a:rPr lang="pt-BR" b="1" dirty="0">
                <a:solidFill>
                  <a:schemeClr val="bg1"/>
                </a:solidFill>
              </a:rPr>
              <a:t>Processador | Processor</a:t>
            </a:r>
          </a:p>
          <a:p>
            <a:pPr lvl="1" algn="just"/>
            <a:r>
              <a:rPr lang="pt-BR" b="0" i="0" dirty="0">
                <a:effectLst/>
                <a:latin typeface="Open Sans" panose="020B0606030504020204" pitchFamily="34" charset="0"/>
              </a:rPr>
              <a:t>4. Banco de registradores. Registradores podem ser entendidos como pequenas memórias que se localizam internamente em processadores. Os registradores que armazenam as variáveis dos algoritmos são chamados de banco de registradores. Existem registradores para armazenar também palavras de instrução (item 2 anterior) e algumas informações de controle para o processador como, por exemplo, se uma instrução resultou em resultado negativo. Os processadores possuem tipicamente entre 8 e 128 registradores.</a:t>
            </a:r>
          </a:p>
        </p:txBody>
      </p:sp>
    </p:spTree>
    <p:extLst>
      <p:ext uri="{BB962C8B-B14F-4D97-AF65-F5344CB8AC3E}">
        <p14:creationId xmlns:p14="http://schemas.microsoft.com/office/powerpoint/2010/main" val="33839850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8C37C960-91F5-4F61-B2CD-8A03792072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1" descr="Autorradiografia em papel branco">
            <a:extLst>
              <a:ext uri="{FF2B5EF4-FFF2-40B4-BE49-F238E27FC236}">
                <a16:creationId xmlns:a16="http://schemas.microsoft.com/office/drawing/2014/main" id="{E929A9F1-9EDB-40F9-884B-2DE41067BB91}"/>
              </a:ext>
            </a:extLst>
          </p:cNvPr>
          <p:cNvPicPr>
            <a:picLocks noChangeAspect="1"/>
          </p:cNvPicPr>
          <p:nvPr/>
        </p:nvPicPr>
        <p:blipFill rotWithShape="1">
          <a:blip r:embed="rId2"/>
          <a:srcRect l="18023" t="3190" b="34860"/>
          <a:stretch/>
        </p:blipFill>
        <p:spPr>
          <a:xfrm>
            <a:off x="0" y="0"/>
            <a:ext cx="12188952" cy="6858000"/>
          </a:xfrm>
          <a:prstGeom prst="rect">
            <a:avLst/>
          </a:prstGeom>
        </p:spPr>
      </p:pic>
      <p:sp>
        <p:nvSpPr>
          <p:cNvPr id="5" name="Retângulo 4">
            <a:extLst>
              <a:ext uri="{FF2B5EF4-FFF2-40B4-BE49-F238E27FC236}">
                <a16:creationId xmlns:a16="http://schemas.microsoft.com/office/drawing/2014/main" id="{14A9EE54-C266-474B-88D4-C78B93010C3D}"/>
              </a:ext>
            </a:extLst>
          </p:cNvPr>
          <p:cNvSpPr/>
          <p:nvPr/>
        </p:nvSpPr>
        <p:spPr>
          <a:xfrm rot="16200000">
            <a:off x="-3019425" y="3019425"/>
            <a:ext cx="6858000" cy="81915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pt-BR" sz="2000" b="1" dirty="0">
                <a:solidFill>
                  <a:schemeClr val="bg1"/>
                </a:solidFill>
              </a:rPr>
              <a:t>Técnico em Informática – TI</a:t>
            </a:r>
          </a:p>
          <a:p>
            <a:r>
              <a:rPr lang="pt-BR" sz="2800" dirty="0"/>
              <a:t>UC09 – Desenvolver Algoritmos</a:t>
            </a:r>
          </a:p>
        </p:txBody>
      </p:sp>
      <p:sp>
        <p:nvSpPr>
          <p:cNvPr id="6" name="Retângulo 5">
            <a:extLst>
              <a:ext uri="{FF2B5EF4-FFF2-40B4-BE49-F238E27FC236}">
                <a16:creationId xmlns:a16="http://schemas.microsoft.com/office/drawing/2014/main" id="{669EEFA8-F4D0-4082-A3FF-437607F4BE83}"/>
              </a:ext>
            </a:extLst>
          </p:cNvPr>
          <p:cNvSpPr/>
          <p:nvPr/>
        </p:nvSpPr>
        <p:spPr>
          <a:xfrm>
            <a:off x="819151" y="647699"/>
            <a:ext cx="10991849" cy="5648325"/>
          </a:xfrm>
          <a:prstGeom prst="rect">
            <a:avLst/>
          </a:prstGeom>
          <a:solidFill>
            <a:schemeClr val="dk1">
              <a:alpha val="90000"/>
            </a:schemeClr>
          </a:solidFill>
        </p:spPr>
        <p:style>
          <a:lnRef idx="2">
            <a:schemeClr val="dk1">
              <a:shade val="50000"/>
            </a:schemeClr>
          </a:lnRef>
          <a:fillRef idx="1">
            <a:schemeClr val="dk1"/>
          </a:fillRef>
          <a:effectRef idx="0">
            <a:schemeClr val="dk1"/>
          </a:effectRef>
          <a:fontRef idx="minor">
            <a:schemeClr val="lt1"/>
          </a:fontRef>
        </p:style>
        <p:txBody>
          <a:bodyPr lIns="720000" rIns="360000" rtlCol="0" anchor="t" anchorCtr="0"/>
          <a:lstStyle/>
          <a:p>
            <a:r>
              <a:rPr lang="pt-BR" sz="2800" b="1" dirty="0">
                <a:solidFill>
                  <a:schemeClr val="bg1"/>
                </a:solidFill>
              </a:rPr>
              <a:t>Lógica de Programação |  </a:t>
            </a:r>
            <a:r>
              <a:rPr lang="pt-BR" sz="2800" b="1" dirty="0" err="1">
                <a:solidFill>
                  <a:schemeClr val="bg1"/>
                </a:solidFill>
              </a:rPr>
              <a:t>logic</a:t>
            </a:r>
            <a:r>
              <a:rPr lang="pt-BR" sz="2800" b="1" dirty="0">
                <a:solidFill>
                  <a:schemeClr val="bg1"/>
                </a:solidFill>
              </a:rPr>
              <a:t> </a:t>
            </a:r>
            <a:r>
              <a:rPr lang="pt-BR" sz="2800" b="1" dirty="0" err="1">
                <a:solidFill>
                  <a:schemeClr val="bg1"/>
                </a:solidFill>
              </a:rPr>
              <a:t>programming</a:t>
            </a:r>
            <a:endParaRPr lang="pt-BR" sz="2800" b="1" dirty="0">
              <a:solidFill>
                <a:schemeClr val="bg1"/>
              </a:solidFill>
            </a:endParaRPr>
          </a:p>
          <a:p>
            <a:endParaRPr lang="pt-BR" sz="2800" b="1" dirty="0">
              <a:solidFill>
                <a:schemeClr val="bg1"/>
              </a:solidFill>
            </a:endParaRPr>
          </a:p>
          <a:p>
            <a:pPr marL="285750" indent="-285750">
              <a:lnSpc>
                <a:spcPct val="150000"/>
              </a:lnSpc>
              <a:buFont typeface="Arial" panose="020B0604020202020204" pitchFamily="34" charset="0"/>
              <a:buChar char="•"/>
            </a:pPr>
            <a:r>
              <a:rPr lang="pt-BR" b="1" dirty="0">
                <a:solidFill>
                  <a:schemeClr val="bg1"/>
                </a:solidFill>
              </a:rPr>
              <a:t>Processador | Processor</a:t>
            </a:r>
          </a:p>
          <a:p>
            <a:pPr lvl="1" algn="just"/>
            <a:r>
              <a:rPr lang="pt-BR" b="0" i="0" dirty="0">
                <a:effectLst/>
                <a:latin typeface="Open Sans" panose="020B0606030504020204" pitchFamily="34" charset="0"/>
              </a:rPr>
              <a:t>5. Unidade Lógica e Aritmética (ULA)É a unidade executora do processador. A ULA é composta por uma série de circuitos que executam as operações lógico-aritméticas dos processadores: todas as instruções que o processador possui em seu conjunto de instruções devem poder ser executadas na sua ULA. Por exemplo, se o processador possuir uma instrução de multiplicação no seu conjunto de instruções, a ULA deve possuir um circuito multiplicador.</a:t>
            </a:r>
          </a:p>
          <a:p>
            <a:pPr lvl="1" algn="just"/>
            <a:endParaRPr lang="pt-BR" b="0" i="0" dirty="0">
              <a:effectLst/>
              <a:latin typeface="Open Sans" panose="020B0606030504020204" pitchFamily="34" charset="0"/>
            </a:endParaRPr>
          </a:p>
        </p:txBody>
      </p:sp>
    </p:spTree>
    <p:extLst>
      <p:ext uri="{BB962C8B-B14F-4D97-AF65-F5344CB8AC3E}">
        <p14:creationId xmlns:p14="http://schemas.microsoft.com/office/powerpoint/2010/main" val="158786156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8C37C960-91F5-4F61-B2CD-8A03792072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1" descr="Autorradiografia em papel branco">
            <a:extLst>
              <a:ext uri="{FF2B5EF4-FFF2-40B4-BE49-F238E27FC236}">
                <a16:creationId xmlns:a16="http://schemas.microsoft.com/office/drawing/2014/main" id="{E929A9F1-9EDB-40F9-884B-2DE41067BB91}"/>
              </a:ext>
            </a:extLst>
          </p:cNvPr>
          <p:cNvPicPr>
            <a:picLocks noChangeAspect="1"/>
          </p:cNvPicPr>
          <p:nvPr/>
        </p:nvPicPr>
        <p:blipFill rotWithShape="1">
          <a:blip r:embed="rId2"/>
          <a:srcRect l="18023" t="3190" b="34860"/>
          <a:stretch/>
        </p:blipFill>
        <p:spPr>
          <a:xfrm>
            <a:off x="0" y="0"/>
            <a:ext cx="12188952" cy="6858000"/>
          </a:xfrm>
          <a:prstGeom prst="rect">
            <a:avLst/>
          </a:prstGeom>
        </p:spPr>
      </p:pic>
      <p:sp>
        <p:nvSpPr>
          <p:cNvPr id="5" name="Retângulo 4">
            <a:extLst>
              <a:ext uri="{FF2B5EF4-FFF2-40B4-BE49-F238E27FC236}">
                <a16:creationId xmlns:a16="http://schemas.microsoft.com/office/drawing/2014/main" id="{14A9EE54-C266-474B-88D4-C78B93010C3D}"/>
              </a:ext>
            </a:extLst>
          </p:cNvPr>
          <p:cNvSpPr/>
          <p:nvPr/>
        </p:nvSpPr>
        <p:spPr>
          <a:xfrm rot="16200000">
            <a:off x="-3019425" y="3019425"/>
            <a:ext cx="6858000" cy="81915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pt-BR" sz="2000" b="1" dirty="0">
                <a:solidFill>
                  <a:schemeClr val="bg1"/>
                </a:solidFill>
              </a:rPr>
              <a:t>Técnico em Informática – TI</a:t>
            </a:r>
          </a:p>
          <a:p>
            <a:r>
              <a:rPr lang="pt-BR" sz="2800" dirty="0"/>
              <a:t>UC09 – Desenvolver Algoritmos</a:t>
            </a:r>
          </a:p>
        </p:txBody>
      </p:sp>
      <p:sp>
        <p:nvSpPr>
          <p:cNvPr id="6" name="Retângulo 5">
            <a:extLst>
              <a:ext uri="{FF2B5EF4-FFF2-40B4-BE49-F238E27FC236}">
                <a16:creationId xmlns:a16="http://schemas.microsoft.com/office/drawing/2014/main" id="{669EEFA8-F4D0-4082-A3FF-437607F4BE83}"/>
              </a:ext>
            </a:extLst>
          </p:cNvPr>
          <p:cNvSpPr/>
          <p:nvPr/>
        </p:nvSpPr>
        <p:spPr>
          <a:xfrm>
            <a:off x="819151" y="647699"/>
            <a:ext cx="10991849" cy="5648325"/>
          </a:xfrm>
          <a:prstGeom prst="rect">
            <a:avLst/>
          </a:prstGeom>
          <a:solidFill>
            <a:schemeClr val="dk1">
              <a:alpha val="90000"/>
            </a:schemeClr>
          </a:solidFill>
        </p:spPr>
        <p:style>
          <a:lnRef idx="2">
            <a:schemeClr val="dk1">
              <a:shade val="50000"/>
            </a:schemeClr>
          </a:lnRef>
          <a:fillRef idx="1">
            <a:schemeClr val="dk1"/>
          </a:fillRef>
          <a:effectRef idx="0">
            <a:schemeClr val="dk1"/>
          </a:effectRef>
          <a:fontRef idx="minor">
            <a:schemeClr val="lt1"/>
          </a:fontRef>
        </p:style>
        <p:txBody>
          <a:bodyPr lIns="720000" rIns="360000" rtlCol="0" anchor="t" anchorCtr="0"/>
          <a:lstStyle/>
          <a:p>
            <a:r>
              <a:rPr lang="pt-BR" sz="2800" b="1" dirty="0">
                <a:solidFill>
                  <a:schemeClr val="bg1"/>
                </a:solidFill>
              </a:rPr>
              <a:t>Lógica de Programação |  </a:t>
            </a:r>
            <a:r>
              <a:rPr lang="pt-BR" sz="2800" b="1" dirty="0" err="1">
                <a:solidFill>
                  <a:schemeClr val="bg1"/>
                </a:solidFill>
              </a:rPr>
              <a:t>logic</a:t>
            </a:r>
            <a:r>
              <a:rPr lang="pt-BR" sz="2800" b="1" dirty="0">
                <a:solidFill>
                  <a:schemeClr val="bg1"/>
                </a:solidFill>
              </a:rPr>
              <a:t> </a:t>
            </a:r>
            <a:r>
              <a:rPr lang="pt-BR" sz="2800" b="1" dirty="0" err="1">
                <a:solidFill>
                  <a:schemeClr val="bg1"/>
                </a:solidFill>
              </a:rPr>
              <a:t>programming</a:t>
            </a:r>
            <a:endParaRPr lang="pt-BR" sz="2800" b="1" dirty="0">
              <a:solidFill>
                <a:schemeClr val="bg1"/>
              </a:solidFill>
            </a:endParaRPr>
          </a:p>
          <a:p>
            <a:endParaRPr lang="pt-BR" sz="2800" b="1" dirty="0">
              <a:solidFill>
                <a:schemeClr val="bg1"/>
              </a:solidFill>
            </a:endParaRPr>
          </a:p>
          <a:p>
            <a:pPr marL="285750" indent="-285750">
              <a:lnSpc>
                <a:spcPct val="150000"/>
              </a:lnSpc>
              <a:buFont typeface="Arial" panose="020B0604020202020204" pitchFamily="34" charset="0"/>
              <a:buChar char="•"/>
            </a:pPr>
            <a:r>
              <a:rPr lang="pt-BR" b="1" dirty="0">
                <a:solidFill>
                  <a:schemeClr val="bg1"/>
                </a:solidFill>
              </a:rPr>
              <a:t>Processador | Processor</a:t>
            </a:r>
          </a:p>
          <a:p>
            <a:pPr lvl="1" algn="just"/>
            <a:r>
              <a:rPr lang="pt-BR" dirty="0">
                <a:latin typeface="Open Sans" panose="020B0606030504020204" pitchFamily="34" charset="0"/>
              </a:rPr>
              <a:t>6. </a:t>
            </a:r>
            <a:r>
              <a:rPr lang="pt-BR" b="0" i="0" dirty="0">
                <a:effectLst/>
                <a:latin typeface="Open Sans" panose="020B0606030504020204" pitchFamily="34" charset="0"/>
              </a:rPr>
              <a:t>Barramentos de comunicação internos. São os canais de comunicação que existem internamente na arquitetura do processador. Estes canais permitem que os componentes internos do processador consigam se comunicar, o que é essencial para a execução de instruções, como pode ser visto na Figura 2, onde é mostrada a execução de uma instrução através de microinstruções. Observe também que cada microinstrução executa sobre um componente interno do processador (de acordo com as figuras que serão vistas a seguir). Dessa forma, se pode perceber a importância de cada um desses componentes para que a instrução possa ser executada.</a:t>
            </a:r>
          </a:p>
          <a:p>
            <a:pPr lvl="1" algn="just"/>
            <a:endParaRPr lang="pt-BR" b="0" i="0" dirty="0">
              <a:effectLst/>
              <a:latin typeface="Open Sans" panose="020B0606030504020204" pitchFamily="34" charset="0"/>
            </a:endParaRPr>
          </a:p>
        </p:txBody>
      </p:sp>
    </p:spTree>
    <p:extLst>
      <p:ext uri="{BB962C8B-B14F-4D97-AF65-F5344CB8AC3E}">
        <p14:creationId xmlns:p14="http://schemas.microsoft.com/office/powerpoint/2010/main" val="132095838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8C37C960-91F5-4F61-B2CD-8A03792072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1" descr="Autorradiografia em papel branco">
            <a:extLst>
              <a:ext uri="{FF2B5EF4-FFF2-40B4-BE49-F238E27FC236}">
                <a16:creationId xmlns:a16="http://schemas.microsoft.com/office/drawing/2014/main" id="{E929A9F1-9EDB-40F9-884B-2DE41067BB91}"/>
              </a:ext>
            </a:extLst>
          </p:cNvPr>
          <p:cNvPicPr>
            <a:picLocks noChangeAspect="1"/>
          </p:cNvPicPr>
          <p:nvPr/>
        </p:nvPicPr>
        <p:blipFill rotWithShape="1">
          <a:blip r:embed="rId2"/>
          <a:srcRect l="18023" t="3190" b="34860"/>
          <a:stretch/>
        </p:blipFill>
        <p:spPr>
          <a:xfrm>
            <a:off x="0" y="0"/>
            <a:ext cx="12188952" cy="6858000"/>
          </a:xfrm>
          <a:prstGeom prst="rect">
            <a:avLst/>
          </a:prstGeom>
        </p:spPr>
      </p:pic>
      <p:sp>
        <p:nvSpPr>
          <p:cNvPr id="5" name="Retângulo 4">
            <a:extLst>
              <a:ext uri="{FF2B5EF4-FFF2-40B4-BE49-F238E27FC236}">
                <a16:creationId xmlns:a16="http://schemas.microsoft.com/office/drawing/2014/main" id="{14A9EE54-C266-474B-88D4-C78B93010C3D}"/>
              </a:ext>
            </a:extLst>
          </p:cNvPr>
          <p:cNvSpPr/>
          <p:nvPr/>
        </p:nvSpPr>
        <p:spPr>
          <a:xfrm rot="16200000">
            <a:off x="-3019425" y="3019425"/>
            <a:ext cx="6858000" cy="81915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pt-BR" sz="2000" b="1" dirty="0">
                <a:solidFill>
                  <a:schemeClr val="bg1"/>
                </a:solidFill>
              </a:rPr>
              <a:t>Técnico em Informática – TI</a:t>
            </a:r>
          </a:p>
          <a:p>
            <a:r>
              <a:rPr lang="pt-BR" sz="2800" dirty="0"/>
              <a:t>UC09 – Desenvolver Algoritmos</a:t>
            </a:r>
          </a:p>
        </p:txBody>
      </p:sp>
      <p:sp>
        <p:nvSpPr>
          <p:cNvPr id="6" name="Retângulo 5">
            <a:extLst>
              <a:ext uri="{FF2B5EF4-FFF2-40B4-BE49-F238E27FC236}">
                <a16:creationId xmlns:a16="http://schemas.microsoft.com/office/drawing/2014/main" id="{669EEFA8-F4D0-4082-A3FF-437607F4BE83}"/>
              </a:ext>
            </a:extLst>
          </p:cNvPr>
          <p:cNvSpPr/>
          <p:nvPr/>
        </p:nvSpPr>
        <p:spPr>
          <a:xfrm>
            <a:off x="819151" y="647699"/>
            <a:ext cx="10991849" cy="5648325"/>
          </a:xfrm>
          <a:prstGeom prst="rect">
            <a:avLst/>
          </a:prstGeom>
          <a:solidFill>
            <a:schemeClr val="dk1">
              <a:alpha val="90000"/>
            </a:schemeClr>
          </a:solidFill>
        </p:spPr>
        <p:style>
          <a:lnRef idx="2">
            <a:schemeClr val="dk1">
              <a:shade val="50000"/>
            </a:schemeClr>
          </a:lnRef>
          <a:fillRef idx="1">
            <a:schemeClr val="dk1"/>
          </a:fillRef>
          <a:effectRef idx="0">
            <a:schemeClr val="dk1"/>
          </a:effectRef>
          <a:fontRef idx="minor">
            <a:schemeClr val="lt1"/>
          </a:fontRef>
        </p:style>
        <p:txBody>
          <a:bodyPr lIns="720000" rIns="360000" rtlCol="0" anchor="t" anchorCtr="0"/>
          <a:lstStyle/>
          <a:p>
            <a:r>
              <a:rPr lang="pt-BR" sz="2800" b="1" dirty="0">
                <a:solidFill>
                  <a:schemeClr val="bg1"/>
                </a:solidFill>
              </a:rPr>
              <a:t>Lógica de Programação |  </a:t>
            </a:r>
            <a:r>
              <a:rPr lang="pt-BR" sz="2800" b="1" dirty="0" err="1">
                <a:solidFill>
                  <a:schemeClr val="bg1"/>
                </a:solidFill>
              </a:rPr>
              <a:t>logic</a:t>
            </a:r>
            <a:r>
              <a:rPr lang="pt-BR" sz="2800" b="1" dirty="0">
                <a:solidFill>
                  <a:schemeClr val="bg1"/>
                </a:solidFill>
              </a:rPr>
              <a:t> </a:t>
            </a:r>
            <a:r>
              <a:rPr lang="pt-BR" sz="2800" b="1" dirty="0" err="1">
                <a:solidFill>
                  <a:schemeClr val="bg1"/>
                </a:solidFill>
              </a:rPr>
              <a:t>programming</a:t>
            </a:r>
            <a:endParaRPr lang="pt-BR" sz="2800" b="1" dirty="0">
              <a:solidFill>
                <a:schemeClr val="bg1"/>
              </a:solidFill>
            </a:endParaRPr>
          </a:p>
          <a:p>
            <a:endParaRPr lang="pt-BR" sz="2800" b="1" dirty="0">
              <a:solidFill>
                <a:schemeClr val="bg1"/>
              </a:solidFill>
            </a:endParaRPr>
          </a:p>
          <a:p>
            <a:pPr marL="285750" indent="-285750">
              <a:lnSpc>
                <a:spcPct val="150000"/>
              </a:lnSpc>
              <a:buFont typeface="Arial" panose="020B0604020202020204" pitchFamily="34" charset="0"/>
              <a:buChar char="•"/>
            </a:pPr>
            <a:r>
              <a:rPr lang="pt-BR" b="1" dirty="0">
                <a:solidFill>
                  <a:schemeClr val="bg1"/>
                </a:solidFill>
              </a:rPr>
              <a:t>Processador | Processor</a:t>
            </a:r>
          </a:p>
          <a:p>
            <a:pPr lvl="1" algn="just"/>
            <a:endParaRPr lang="pt-BR" b="0" i="0" dirty="0">
              <a:effectLst/>
              <a:latin typeface="Open Sans" panose="020B0606030504020204" pitchFamily="34" charset="0"/>
            </a:endParaRPr>
          </a:p>
        </p:txBody>
      </p:sp>
      <p:pic>
        <p:nvPicPr>
          <p:cNvPr id="1026" name="Picture 2">
            <a:extLst>
              <a:ext uri="{FF2B5EF4-FFF2-40B4-BE49-F238E27FC236}">
                <a16:creationId xmlns:a16="http://schemas.microsoft.com/office/drawing/2014/main" id="{505C5B58-CEB7-48AE-83B2-5C4FE8C64C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7720" y="2072315"/>
            <a:ext cx="6401879" cy="40124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462012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8C37C960-91F5-4F61-B2CD-8A03792072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1" descr="Autorradiografia em papel branco">
            <a:extLst>
              <a:ext uri="{FF2B5EF4-FFF2-40B4-BE49-F238E27FC236}">
                <a16:creationId xmlns:a16="http://schemas.microsoft.com/office/drawing/2014/main" id="{E929A9F1-9EDB-40F9-884B-2DE41067BB91}"/>
              </a:ext>
            </a:extLst>
          </p:cNvPr>
          <p:cNvPicPr>
            <a:picLocks noChangeAspect="1"/>
          </p:cNvPicPr>
          <p:nvPr/>
        </p:nvPicPr>
        <p:blipFill rotWithShape="1">
          <a:blip r:embed="rId2"/>
          <a:srcRect l="18023" t="3190" b="34860"/>
          <a:stretch/>
        </p:blipFill>
        <p:spPr>
          <a:xfrm>
            <a:off x="0" y="0"/>
            <a:ext cx="12188952" cy="6858000"/>
          </a:xfrm>
          <a:prstGeom prst="rect">
            <a:avLst/>
          </a:prstGeom>
        </p:spPr>
      </p:pic>
      <p:sp>
        <p:nvSpPr>
          <p:cNvPr id="5" name="Retângulo 4">
            <a:extLst>
              <a:ext uri="{FF2B5EF4-FFF2-40B4-BE49-F238E27FC236}">
                <a16:creationId xmlns:a16="http://schemas.microsoft.com/office/drawing/2014/main" id="{14A9EE54-C266-474B-88D4-C78B93010C3D}"/>
              </a:ext>
            </a:extLst>
          </p:cNvPr>
          <p:cNvSpPr/>
          <p:nvPr/>
        </p:nvSpPr>
        <p:spPr>
          <a:xfrm rot="16200000">
            <a:off x="-3019425" y="3019425"/>
            <a:ext cx="6858000" cy="81915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pt-BR" sz="2000" b="1" dirty="0">
                <a:solidFill>
                  <a:schemeClr val="bg1"/>
                </a:solidFill>
              </a:rPr>
              <a:t>Técnico em Informática – TI</a:t>
            </a:r>
          </a:p>
          <a:p>
            <a:r>
              <a:rPr lang="pt-BR" sz="2800" dirty="0"/>
              <a:t>UC09 – Desenvolver Algoritmos</a:t>
            </a:r>
          </a:p>
        </p:txBody>
      </p:sp>
      <p:pic>
        <p:nvPicPr>
          <p:cNvPr id="2050" name="Picture 2">
            <a:extLst>
              <a:ext uri="{FF2B5EF4-FFF2-40B4-BE49-F238E27FC236}">
                <a16:creationId xmlns:a16="http://schemas.microsoft.com/office/drawing/2014/main" id="{075B3C28-0933-48D8-8274-B5CF15DE9B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2144" y="-69730"/>
            <a:ext cx="7768173" cy="69207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788199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8C37C960-91F5-4F61-B2CD-8A03792072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1" descr="Autorradiografia em papel branco">
            <a:extLst>
              <a:ext uri="{FF2B5EF4-FFF2-40B4-BE49-F238E27FC236}">
                <a16:creationId xmlns:a16="http://schemas.microsoft.com/office/drawing/2014/main" id="{E929A9F1-9EDB-40F9-884B-2DE41067BB91}"/>
              </a:ext>
            </a:extLst>
          </p:cNvPr>
          <p:cNvPicPr>
            <a:picLocks noChangeAspect="1"/>
          </p:cNvPicPr>
          <p:nvPr/>
        </p:nvPicPr>
        <p:blipFill rotWithShape="1">
          <a:blip r:embed="rId2"/>
          <a:srcRect l="18023" t="3190" b="34860"/>
          <a:stretch/>
        </p:blipFill>
        <p:spPr>
          <a:xfrm>
            <a:off x="0" y="0"/>
            <a:ext cx="12188952" cy="6858000"/>
          </a:xfrm>
          <a:prstGeom prst="rect">
            <a:avLst/>
          </a:prstGeom>
        </p:spPr>
      </p:pic>
      <p:sp>
        <p:nvSpPr>
          <p:cNvPr id="5" name="Retângulo 4">
            <a:extLst>
              <a:ext uri="{FF2B5EF4-FFF2-40B4-BE49-F238E27FC236}">
                <a16:creationId xmlns:a16="http://schemas.microsoft.com/office/drawing/2014/main" id="{14A9EE54-C266-474B-88D4-C78B93010C3D}"/>
              </a:ext>
            </a:extLst>
          </p:cNvPr>
          <p:cNvSpPr/>
          <p:nvPr/>
        </p:nvSpPr>
        <p:spPr>
          <a:xfrm rot="16200000">
            <a:off x="-3019425" y="3019425"/>
            <a:ext cx="6858000" cy="81915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pt-BR" sz="2000" b="1" dirty="0">
                <a:solidFill>
                  <a:schemeClr val="bg1"/>
                </a:solidFill>
              </a:rPr>
              <a:t>Técnico em Informática – TI</a:t>
            </a:r>
          </a:p>
          <a:p>
            <a:r>
              <a:rPr lang="pt-BR" sz="2800" dirty="0"/>
              <a:t>UC09 – Desenvolver Algoritmos</a:t>
            </a:r>
          </a:p>
        </p:txBody>
      </p:sp>
      <p:pic>
        <p:nvPicPr>
          <p:cNvPr id="2050" name="Picture 2">
            <a:extLst>
              <a:ext uri="{FF2B5EF4-FFF2-40B4-BE49-F238E27FC236}">
                <a16:creationId xmlns:a16="http://schemas.microsoft.com/office/drawing/2014/main" id="{075B3C28-0933-48D8-8274-B5CF15DE9B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2144" y="-69730"/>
            <a:ext cx="7768173" cy="69207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752133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8C37C960-91F5-4F61-B2CD-8A03792072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1" descr="Autorradiografia em papel branco">
            <a:extLst>
              <a:ext uri="{FF2B5EF4-FFF2-40B4-BE49-F238E27FC236}">
                <a16:creationId xmlns:a16="http://schemas.microsoft.com/office/drawing/2014/main" id="{E929A9F1-9EDB-40F9-884B-2DE41067BB91}"/>
              </a:ext>
            </a:extLst>
          </p:cNvPr>
          <p:cNvPicPr>
            <a:picLocks noChangeAspect="1"/>
          </p:cNvPicPr>
          <p:nvPr/>
        </p:nvPicPr>
        <p:blipFill rotWithShape="1">
          <a:blip r:embed="rId2"/>
          <a:srcRect l="18023" t="3190" b="34860"/>
          <a:stretch/>
        </p:blipFill>
        <p:spPr>
          <a:xfrm>
            <a:off x="0" y="0"/>
            <a:ext cx="12188952" cy="6858000"/>
          </a:xfrm>
          <a:prstGeom prst="rect">
            <a:avLst/>
          </a:prstGeom>
        </p:spPr>
      </p:pic>
      <p:sp>
        <p:nvSpPr>
          <p:cNvPr id="5" name="Retângulo 4">
            <a:extLst>
              <a:ext uri="{FF2B5EF4-FFF2-40B4-BE49-F238E27FC236}">
                <a16:creationId xmlns:a16="http://schemas.microsoft.com/office/drawing/2014/main" id="{14A9EE54-C266-474B-88D4-C78B93010C3D}"/>
              </a:ext>
            </a:extLst>
          </p:cNvPr>
          <p:cNvSpPr/>
          <p:nvPr/>
        </p:nvSpPr>
        <p:spPr>
          <a:xfrm rot="16200000">
            <a:off x="-3019425" y="3019425"/>
            <a:ext cx="6858000" cy="81915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pt-BR" sz="2000" b="1" dirty="0">
                <a:solidFill>
                  <a:schemeClr val="bg1"/>
                </a:solidFill>
              </a:rPr>
              <a:t>Técnico em Informática – TI</a:t>
            </a:r>
          </a:p>
          <a:p>
            <a:r>
              <a:rPr lang="pt-BR" sz="2800" dirty="0"/>
              <a:t>UC09 – Desenvolver Algoritmos</a:t>
            </a:r>
          </a:p>
        </p:txBody>
      </p:sp>
      <p:pic>
        <p:nvPicPr>
          <p:cNvPr id="3074" name="Picture 2">
            <a:extLst>
              <a:ext uri="{FF2B5EF4-FFF2-40B4-BE49-F238E27FC236}">
                <a16:creationId xmlns:a16="http://schemas.microsoft.com/office/drawing/2014/main" id="{EC7795E5-9531-4264-A6E0-FF8748A523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2098" y="35288"/>
            <a:ext cx="7979434" cy="68144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276612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8C37C960-91F5-4F61-B2CD-8A03792072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1" descr="Autorradiografia em papel branco">
            <a:extLst>
              <a:ext uri="{FF2B5EF4-FFF2-40B4-BE49-F238E27FC236}">
                <a16:creationId xmlns:a16="http://schemas.microsoft.com/office/drawing/2014/main" id="{E929A9F1-9EDB-40F9-884B-2DE41067BB91}"/>
              </a:ext>
            </a:extLst>
          </p:cNvPr>
          <p:cNvPicPr>
            <a:picLocks noChangeAspect="1"/>
          </p:cNvPicPr>
          <p:nvPr/>
        </p:nvPicPr>
        <p:blipFill rotWithShape="1">
          <a:blip r:embed="rId2"/>
          <a:srcRect l="18023" t="3190" b="34860"/>
          <a:stretch/>
        </p:blipFill>
        <p:spPr>
          <a:xfrm>
            <a:off x="0" y="0"/>
            <a:ext cx="12188952" cy="6858000"/>
          </a:xfrm>
          <a:prstGeom prst="rect">
            <a:avLst/>
          </a:prstGeom>
        </p:spPr>
      </p:pic>
      <p:sp>
        <p:nvSpPr>
          <p:cNvPr id="5" name="Retângulo 4">
            <a:extLst>
              <a:ext uri="{FF2B5EF4-FFF2-40B4-BE49-F238E27FC236}">
                <a16:creationId xmlns:a16="http://schemas.microsoft.com/office/drawing/2014/main" id="{14A9EE54-C266-474B-88D4-C78B93010C3D}"/>
              </a:ext>
            </a:extLst>
          </p:cNvPr>
          <p:cNvSpPr/>
          <p:nvPr/>
        </p:nvSpPr>
        <p:spPr>
          <a:xfrm rot="16200000">
            <a:off x="-3019425" y="3019425"/>
            <a:ext cx="6858000" cy="81915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pt-BR" sz="2000" b="1" dirty="0">
                <a:solidFill>
                  <a:schemeClr val="bg1"/>
                </a:solidFill>
              </a:rPr>
              <a:t>Técnico em Informática – TI</a:t>
            </a:r>
          </a:p>
          <a:p>
            <a:r>
              <a:rPr lang="pt-BR" sz="2800" dirty="0"/>
              <a:t>UC09 – Desenvolver Algoritmos</a:t>
            </a:r>
          </a:p>
        </p:txBody>
      </p:sp>
      <p:pic>
        <p:nvPicPr>
          <p:cNvPr id="4098" name="Picture 2">
            <a:extLst>
              <a:ext uri="{FF2B5EF4-FFF2-40B4-BE49-F238E27FC236}">
                <a16:creationId xmlns:a16="http://schemas.microsoft.com/office/drawing/2014/main" id="{C8D2A9E3-89B3-425A-8BC6-C54AC45F8F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0206" y="-17331"/>
            <a:ext cx="10248540" cy="68753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94354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8C37C960-91F5-4F61-B2CD-8A03792072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1" descr="Autorradiografia em papel branco">
            <a:extLst>
              <a:ext uri="{FF2B5EF4-FFF2-40B4-BE49-F238E27FC236}">
                <a16:creationId xmlns:a16="http://schemas.microsoft.com/office/drawing/2014/main" id="{E929A9F1-9EDB-40F9-884B-2DE41067BB91}"/>
              </a:ext>
            </a:extLst>
          </p:cNvPr>
          <p:cNvPicPr>
            <a:picLocks noChangeAspect="1"/>
          </p:cNvPicPr>
          <p:nvPr/>
        </p:nvPicPr>
        <p:blipFill rotWithShape="1">
          <a:blip r:embed="rId2"/>
          <a:srcRect l="18023" t="3190" b="34860"/>
          <a:stretch/>
        </p:blipFill>
        <p:spPr>
          <a:xfrm>
            <a:off x="0" y="0"/>
            <a:ext cx="12188952" cy="6858000"/>
          </a:xfrm>
          <a:prstGeom prst="rect">
            <a:avLst/>
          </a:prstGeom>
        </p:spPr>
      </p:pic>
      <p:sp>
        <p:nvSpPr>
          <p:cNvPr id="5" name="Retângulo 4">
            <a:extLst>
              <a:ext uri="{FF2B5EF4-FFF2-40B4-BE49-F238E27FC236}">
                <a16:creationId xmlns:a16="http://schemas.microsoft.com/office/drawing/2014/main" id="{14A9EE54-C266-474B-88D4-C78B93010C3D}"/>
              </a:ext>
            </a:extLst>
          </p:cNvPr>
          <p:cNvSpPr/>
          <p:nvPr/>
        </p:nvSpPr>
        <p:spPr>
          <a:xfrm rot="16200000">
            <a:off x="-3019425" y="3019425"/>
            <a:ext cx="6858000" cy="81915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pt-BR" sz="2000" b="1" dirty="0">
                <a:solidFill>
                  <a:schemeClr val="bg1"/>
                </a:solidFill>
              </a:rPr>
              <a:t>Técnico em Informática – TI</a:t>
            </a:r>
          </a:p>
          <a:p>
            <a:r>
              <a:rPr lang="pt-BR" sz="2800" dirty="0"/>
              <a:t>UC09 – Desenvolver Algoritmos</a:t>
            </a:r>
          </a:p>
        </p:txBody>
      </p:sp>
      <p:sp>
        <p:nvSpPr>
          <p:cNvPr id="6" name="Retângulo 5">
            <a:extLst>
              <a:ext uri="{FF2B5EF4-FFF2-40B4-BE49-F238E27FC236}">
                <a16:creationId xmlns:a16="http://schemas.microsoft.com/office/drawing/2014/main" id="{669EEFA8-F4D0-4082-A3FF-437607F4BE83}"/>
              </a:ext>
            </a:extLst>
          </p:cNvPr>
          <p:cNvSpPr/>
          <p:nvPr/>
        </p:nvSpPr>
        <p:spPr>
          <a:xfrm>
            <a:off x="819151" y="647699"/>
            <a:ext cx="10991849" cy="5648325"/>
          </a:xfrm>
          <a:prstGeom prst="rect">
            <a:avLst/>
          </a:prstGeom>
          <a:solidFill>
            <a:schemeClr val="dk1">
              <a:alpha val="90000"/>
            </a:schemeClr>
          </a:solidFill>
        </p:spPr>
        <p:style>
          <a:lnRef idx="2">
            <a:schemeClr val="dk1">
              <a:shade val="50000"/>
            </a:schemeClr>
          </a:lnRef>
          <a:fillRef idx="1">
            <a:schemeClr val="dk1"/>
          </a:fillRef>
          <a:effectRef idx="0">
            <a:schemeClr val="dk1"/>
          </a:effectRef>
          <a:fontRef idx="minor">
            <a:schemeClr val="lt1"/>
          </a:fontRef>
        </p:style>
        <p:txBody>
          <a:bodyPr lIns="720000" rIns="360000" rtlCol="0" anchor="t" anchorCtr="0"/>
          <a:lstStyle/>
          <a:p>
            <a:r>
              <a:rPr lang="pt-BR" sz="2800" b="1" dirty="0" err="1"/>
              <a:t>Summary</a:t>
            </a:r>
            <a:endParaRPr lang="pt-BR" sz="2800" b="1" dirty="0"/>
          </a:p>
          <a:p>
            <a:r>
              <a:rPr lang="pt-BR" sz="2800" b="1" dirty="0"/>
              <a:t>	Lógica de Programação |  </a:t>
            </a:r>
            <a:r>
              <a:rPr lang="pt-BR" sz="2800" b="1" dirty="0" err="1"/>
              <a:t>logic</a:t>
            </a:r>
            <a:r>
              <a:rPr lang="pt-BR" sz="2800" b="1" dirty="0"/>
              <a:t> </a:t>
            </a:r>
            <a:r>
              <a:rPr lang="pt-BR" sz="2800" b="1" dirty="0" err="1"/>
              <a:t>programming</a:t>
            </a:r>
            <a:endParaRPr lang="pt-BR" sz="2800" b="1" dirty="0"/>
          </a:p>
          <a:p>
            <a:endParaRPr lang="pt-BR" sz="2800" b="1" dirty="0"/>
          </a:p>
          <a:p>
            <a:pPr marL="285750" indent="-285750">
              <a:lnSpc>
                <a:spcPct val="150000"/>
              </a:lnSpc>
              <a:buFont typeface="Arial" panose="020B0604020202020204" pitchFamily="34" charset="0"/>
              <a:buChar char="•"/>
            </a:pPr>
            <a:r>
              <a:rPr lang="pt-BR" dirty="0"/>
              <a:t>História do computador;</a:t>
            </a:r>
          </a:p>
          <a:p>
            <a:pPr marL="285750" indent="-285750">
              <a:lnSpc>
                <a:spcPct val="150000"/>
              </a:lnSpc>
              <a:buFont typeface="Arial" panose="020B0604020202020204" pitchFamily="34" charset="0"/>
              <a:buChar char="•"/>
            </a:pPr>
            <a:r>
              <a:rPr lang="pt-BR" dirty="0"/>
              <a:t>Imagens e integração dos componentes;</a:t>
            </a:r>
          </a:p>
          <a:p>
            <a:pPr marL="285750" indent="-285750">
              <a:lnSpc>
                <a:spcPct val="150000"/>
              </a:lnSpc>
              <a:buFont typeface="Arial" panose="020B0604020202020204" pitchFamily="34" charset="0"/>
              <a:buChar char="•"/>
            </a:pPr>
            <a:r>
              <a:rPr lang="pt-BR" dirty="0"/>
              <a:t>Processador</a:t>
            </a:r>
          </a:p>
          <a:p>
            <a:pPr marL="742950" lvl="1" indent="-285750">
              <a:lnSpc>
                <a:spcPct val="150000"/>
              </a:lnSpc>
              <a:buFont typeface="Arial" panose="020B0604020202020204" pitchFamily="34" charset="0"/>
              <a:buChar char="•"/>
            </a:pPr>
            <a:r>
              <a:rPr lang="pt-BR" dirty="0"/>
              <a:t>Estrutura</a:t>
            </a:r>
          </a:p>
          <a:p>
            <a:pPr marL="285750" indent="-285750">
              <a:lnSpc>
                <a:spcPct val="150000"/>
              </a:lnSpc>
              <a:buFont typeface="Arial" panose="020B0604020202020204" pitchFamily="34" charset="0"/>
              <a:buChar char="•"/>
            </a:pPr>
            <a:r>
              <a:rPr lang="pt-BR" dirty="0"/>
              <a:t>Memória</a:t>
            </a:r>
          </a:p>
          <a:p>
            <a:pPr marL="742950" lvl="1" indent="-285750">
              <a:lnSpc>
                <a:spcPct val="150000"/>
              </a:lnSpc>
              <a:buFont typeface="Arial" panose="020B0604020202020204" pitchFamily="34" charset="0"/>
              <a:buChar char="•"/>
            </a:pPr>
            <a:r>
              <a:rPr lang="pt-BR" dirty="0"/>
              <a:t>Estrutura e Integração</a:t>
            </a:r>
          </a:p>
          <a:p>
            <a:pPr marL="285750" indent="-285750">
              <a:lnSpc>
                <a:spcPct val="150000"/>
              </a:lnSpc>
              <a:buFont typeface="Arial" panose="020B0604020202020204" pitchFamily="34" charset="0"/>
              <a:buChar char="•"/>
            </a:pPr>
            <a:r>
              <a:rPr lang="pt-BR" dirty="0"/>
              <a:t>Disco </a:t>
            </a:r>
            <a:r>
              <a:rPr lang="pt-BR" dirty="0" err="1"/>
              <a:t>Rigido</a:t>
            </a:r>
            <a:endParaRPr lang="pt-BR" dirty="0"/>
          </a:p>
          <a:p>
            <a:pPr marL="742950" lvl="1" indent="-285750">
              <a:lnSpc>
                <a:spcPct val="150000"/>
              </a:lnSpc>
              <a:buFont typeface="Arial" panose="020B0604020202020204" pitchFamily="34" charset="0"/>
              <a:buChar char="•"/>
            </a:pPr>
            <a:r>
              <a:rPr lang="pt-BR" dirty="0"/>
              <a:t>HDD</a:t>
            </a:r>
          </a:p>
          <a:p>
            <a:pPr marL="742950" lvl="1" indent="-285750">
              <a:lnSpc>
                <a:spcPct val="150000"/>
              </a:lnSpc>
              <a:buFont typeface="Arial" panose="020B0604020202020204" pitchFamily="34" charset="0"/>
              <a:buChar char="•"/>
            </a:pPr>
            <a:r>
              <a:rPr lang="pt-BR" dirty="0"/>
              <a:t>SSD</a:t>
            </a:r>
          </a:p>
          <a:p>
            <a:pPr marL="742950" lvl="1" indent="-285750">
              <a:lnSpc>
                <a:spcPct val="150000"/>
              </a:lnSpc>
              <a:buFont typeface="Arial" panose="020B0604020202020204" pitchFamily="34" charset="0"/>
              <a:buChar char="•"/>
            </a:pPr>
            <a:r>
              <a:rPr lang="pt-BR" dirty="0" err="1"/>
              <a:t>FlashDisk</a:t>
            </a:r>
            <a:endParaRPr lang="pt-BR" dirty="0"/>
          </a:p>
        </p:txBody>
      </p:sp>
    </p:spTree>
    <p:extLst>
      <p:ext uri="{BB962C8B-B14F-4D97-AF65-F5344CB8AC3E}">
        <p14:creationId xmlns:p14="http://schemas.microsoft.com/office/powerpoint/2010/main" val="80676242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8C37C960-91F5-4F61-B2CD-8A03792072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1" descr="Autorradiografia em papel branco">
            <a:extLst>
              <a:ext uri="{FF2B5EF4-FFF2-40B4-BE49-F238E27FC236}">
                <a16:creationId xmlns:a16="http://schemas.microsoft.com/office/drawing/2014/main" id="{E929A9F1-9EDB-40F9-884B-2DE41067BB91}"/>
              </a:ext>
            </a:extLst>
          </p:cNvPr>
          <p:cNvPicPr>
            <a:picLocks noChangeAspect="1"/>
          </p:cNvPicPr>
          <p:nvPr/>
        </p:nvPicPr>
        <p:blipFill rotWithShape="1">
          <a:blip r:embed="rId2"/>
          <a:srcRect l="18023" t="3190" b="34860"/>
          <a:stretch/>
        </p:blipFill>
        <p:spPr>
          <a:xfrm>
            <a:off x="0" y="0"/>
            <a:ext cx="12188952" cy="6858000"/>
          </a:xfrm>
          <a:prstGeom prst="rect">
            <a:avLst/>
          </a:prstGeom>
        </p:spPr>
      </p:pic>
      <p:sp>
        <p:nvSpPr>
          <p:cNvPr id="5" name="Retângulo 4">
            <a:extLst>
              <a:ext uri="{FF2B5EF4-FFF2-40B4-BE49-F238E27FC236}">
                <a16:creationId xmlns:a16="http://schemas.microsoft.com/office/drawing/2014/main" id="{14A9EE54-C266-474B-88D4-C78B93010C3D}"/>
              </a:ext>
            </a:extLst>
          </p:cNvPr>
          <p:cNvSpPr/>
          <p:nvPr/>
        </p:nvSpPr>
        <p:spPr>
          <a:xfrm rot="16200000">
            <a:off x="-3019425" y="3019425"/>
            <a:ext cx="6858000" cy="81915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pt-BR" sz="2000" b="1" dirty="0">
                <a:solidFill>
                  <a:schemeClr val="bg1"/>
                </a:solidFill>
              </a:rPr>
              <a:t>Técnico em Informática – TI</a:t>
            </a:r>
          </a:p>
          <a:p>
            <a:r>
              <a:rPr lang="pt-BR" sz="2800" dirty="0"/>
              <a:t>UC09 – Desenvolver Algoritmos</a:t>
            </a:r>
          </a:p>
        </p:txBody>
      </p:sp>
      <p:sp>
        <p:nvSpPr>
          <p:cNvPr id="6" name="Retângulo 5">
            <a:extLst>
              <a:ext uri="{FF2B5EF4-FFF2-40B4-BE49-F238E27FC236}">
                <a16:creationId xmlns:a16="http://schemas.microsoft.com/office/drawing/2014/main" id="{669EEFA8-F4D0-4082-A3FF-437607F4BE83}"/>
              </a:ext>
            </a:extLst>
          </p:cNvPr>
          <p:cNvSpPr/>
          <p:nvPr/>
        </p:nvSpPr>
        <p:spPr>
          <a:xfrm>
            <a:off x="819151" y="647699"/>
            <a:ext cx="10991849" cy="5648325"/>
          </a:xfrm>
          <a:prstGeom prst="rect">
            <a:avLst/>
          </a:prstGeom>
          <a:solidFill>
            <a:schemeClr val="dk1">
              <a:alpha val="90000"/>
            </a:schemeClr>
          </a:solidFill>
        </p:spPr>
        <p:style>
          <a:lnRef idx="2">
            <a:schemeClr val="dk1">
              <a:shade val="50000"/>
            </a:schemeClr>
          </a:lnRef>
          <a:fillRef idx="1">
            <a:schemeClr val="dk1"/>
          </a:fillRef>
          <a:effectRef idx="0">
            <a:schemeClr val="dk1"/>
          </a:effectRef>
          <a:fontRef idx="minor">
            <a:schemeClr val="lt1"/>
          </a:fontRef>
        </p:style>
        <p:txBody>
          <a:bodyPr lIns="720000" rIns="360000" rtlCol="0" anchor="t" anchorCtr="0"/>
          <a:lstStyle/>
          <a:p>
            <a:r>
              <a:rPr lang="pt-BR" sz="2800" b="1" dirty="0">
                <a:solidFill>
                  <a:schemeClr val="bg1"/>
                </a:solidFill>
              </a:rPr>
              <a:t>Lógica de Programação |  </a:t>
            </a:r>
            <a:r>
              <a:rPr lang="pt-BR" sz="2800" b="1" dirty="0" err="1">
                <a:solidFill>
                  <a:schemeClr val="bg1"/>
                </a:solidFill>
              </a:rPr>
              <a:t>logic</a:t>
            </a:r>
            <a:r>
              <a:rPr lang="pt-BR" sz="2800" b="1" dirty="0">
                <a:solidFill>
                  <a:schemeClr val="bg1"/>
                </a:solidFill>
              </a:rPr>
              <a:t> </a:t>
            </a:r>
            <a:r>
              <a:rPr lang="pt-BR" sz="2800" b="1" dirty="0" err="1">
                <a:solidFill>
                  <a:schemeClr val="bg1"/>
                </a:solidFill>
              </a:rPr>
              <a:t>programming</a:t>
            </a:r>
            <a:endParaRPr lang="pt-BR" sz="2800" b="1" dirty="0">
              <a:solidFill>
                <a:schemeClr val="bg1"/>
              </a:solidFill>
            </a:endParaRPr>
          </a:p>
          <a:p>
            <a:endParaRPr lang="pt-BR" sz="2800" b="1" dirty="0">
              <a:solidFill>
                <a:schemeClr val="bg1"/>
              </a:solidFill>
            </a:endParaRPr>
          </a:p>
          <a:p>
            <a:pPr marL="285750" indent="-285750">
              <a:lnSpc>
                <a:spcPct val="150000"/>
              </a:lnSpc>
              <a:buFont typeface="Arial" panose="020B0604020202020204" pitchFamily="34" charset="0"/>
              <a:buChar char="•"/>
            </a:pPr>
            <a:r>
              <a:rPr lang="pt-BR" b="1" dirty="0">
                <a:solidFill>
                  <a:schemeClr val="bg1"/>
                </a:solidFill>
              </a:rPr>
              <a:t>Memória | </a:t>
            </a:r>
            <a:r>
              <a:rPr lang="pt-BR" b="1" dirty="0" err="1">
                <a:solidFill>
                  <a:schemeClr val="bg1"/>
                </a:solidFill>
              </a:rPr>
              <a:t>Memory</a:t>
            </a:r>
            <a:endParaRPr lang="pt-BR" b="1" dirty="0">
              <a:solidFill>
                <a:schemeClr val="bg1"/>
              </a:solidFill>
            </a:endParaRPr>
          </a:p>
          <a:p>
            <a:pPr lvl="1">
              <a:lnSpc>
                <a:spcPct val="150000"/>
              </a:lnSpc>
            </a:pPr>
            <a:r>
              <a:rPr lang="pt-BR" b="0" i="0" dirty="0">
                <a:solidFill>
                  <a:schemeClr val="bg1"/>
                </a:solidFill>
                <a:effectLst/>
                <a:latin typeface="opensans"/>
              </a:rPr>
              <a:t>A memória RAM é um chip semelhante a um </a:t>
            </a:r>
            <a:r>
              <a:rPr lang="pt-BR" b="0" i="0" dirty="0" err="1">
                <a:solidFill>
                  <a:schemeClr val="bg1"/>
                </a:solidFill>
                <a:effectLst/>
                <a:latin typeface="opensans"/>
              </a:rPr>
              <a:t>micro-processador</a:t>
            </a:r>
            <a:r>
              <a:rPr lang="pt-BR" b="0" i="0" dirty="0">
                <a:solidFill>
                  <a:schemeClr val="bg1"/>
                </a:solidFill>
                <a:effectLst/>
                <a:latin typeface="opensans"/>
              </a:rPr>
              <a:t>, composto por milhões de transistores e capacitores. O capacitor é uma peça capaz de armazenar elétrons. Quando ele está carregado, o sistema faz uma leitura com base no famoso código binário de “zeros e uns”. Cada leitura dessa em zero ou um significa um bit de informação. Essa leitura é feita de forma muito rápida, são muitas em poucos milésimos de segundos. É assim que a memória RAM processa todas as ações executadas pelo usuário.</a:t>
            </a:r>
            <a:r>
              <a:rPr lang="pt-BR" b="0" i="0" dirty="0">
                <a:solidFill>
                  <a:schemeClr val="bg1"/>
                </a:solidFill>
                <a:effectLst/>
                <a:latin typeface="open sans" panose="020B0604020202020204" pitchFamily="34" charset="0"/>
              </a:rPr>
              <a:t>.</a:t>
            </a:r>
            <a:endParaRPr lang="pt-BR" b="0" i="0" dirty="0">
              <a:solidFill>
                <a:schemeClr val="bg1"/>
              </a:solidFill>
              <a:effectLst/>
            </a:endParaRPr>
          </a:p>
        </p:txBody>
      </p:sp>
    </p:spTree>
    <p:extLst>
      <p:ext uri="{BB962C8B-B14F-4D97-AF65-F5344CB8AC3E}">
        <p14:creationId xmlns:p14="http://schemas.microsoft.com/office/powerpoint/2010/main" val="93477419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8C37C960-91F5-4F61-B2CD-8A03792072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1" descr="Autorradiografia em papel branco">
            <a:extLst>
              <a:ext uri="{FF2B5EF4-FFF2-40B4-BE49-F238E27FC236}">
                <a16:creationId xmlns:a16="http://schemas.microsoft.com/office/drawing/2014/main" id="{E929A9F1-9EDB-40F9-884B-2DE41067BB91}"/>
              </a:ext>
            </a:extLst>
          </p:cNvPr>
          <p:cNvPicPr>
            <a:picLocks noChangeAspect="1"/>
          </p:cNvPicPr>
          <p:nvPr/>
        </p:nvPicPr>
        <p:blipFill rotWithShape="1">
          <a:blip r:embed="rId2"/>
          <a:srcRect l="18023" t="3190" b="34860"/>
          <a:stretch/>
        </p:blipFill>
        <p:spPr>
          <a:xfrm>
            <a:off x="0" y="0"/>
            <a:ext cx="12188952" cy="6858000"/>
          </a:xfrm>
          <a:prstGeom prst="rect">
            <a:avLst/>
          </a:prstGeom>
        </p:spPr>
      </p:pic>
      <p:sp>
        <p:nvSpPr>
          <p:cNvPr id="5" name="Retângulo 4">
            <a:extLst>
              <a:ext uri="{FF2B5EF4-FFF2-40B4-BE49-F238E27FC236}">
                <a16:creationId xmlns:a16="http://schemas.microsoft.com/office/drawing/2014/main" id="{14A9EE54-C266-474B-88D4-C78B93010C3D}"/>
              </a:ext>
            </a:extLst>
          </p:cNvPr>
          <p:cNvSpPr/>
          <p:nvPr/>
        </p:nvSpPr>
        <p:spPr>
          <a:xfrm rot="16200000">
            <a:off x="-3019425" y="3019425"/>
            <a:ext cx="6858000" cy="81915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pt-BR" sz="2000" b="1" dirty="0">
                <a:solidFill>
                  <a:schemeClr val="bg1"/>
                </a:solidFill>
              </a:rPr>
              <a:t>Técnico em Informática – TI</a:t>
            </a:r>
          </a:p>
          <a:p>
            <a:r>
              <a:rPr lang="pt-BR" sz="2800" dirty="0"/>
              <a:t>UC09 – Desenvolver Algoritmos</a:t>
            </a:r>
          </a:p>
        </p:txBody>
      </p:sp>
      <p:sp>
        <p:nvSpPr>
          <p:cNvPr id="6" name="Retângulo 5">
            <a:extLst>
              <a:ext uri="{FF2B5EF4-FFF2-40B4-BE49-F238E27FC236}">
                <a16:creationId xmlns:a16="http://schemas.microsoft.com/office/drawing/2014/main" id="{669EEFA8-F4D0-4082-A3FF-437607F4BE83}"/>
              </a:ext>
            </a:extLst>
          </p:cNvPr>
          <p:cNvSpPr/>
          <p:nvPr/>
        </p:nvSpPr>
        <p:spPr>
          <a:xfrm>
            <a:off x="3458566" y="690094"/>
            <a:ext cx="8239913" cy="5165983"/>
          </a:xfrm>
          <a:prstGeom prst="rect">
            <a:avLst/>
          </a:prstGeom>
          <a:solidFill>
            <a:schemeClr val="dk1">
              <a:alpha val="90000"/>
            </a:schemeClr>
          </a:solidFill>
        </p:spPr>
        <p:style>
          <a:lnRef idx="2">
            <a:schemeClr val="dk1">
              <a:shade val="50000"/>
            </a:schemeClr>
          </a:lnRef>
          <a:fillRef idx="1">
            <a:schemeClr val="dk1"/>
          </a:fillRef>
          <a:effectRef idx="0">
            <a:schemeClr val="dk1"/>
          </a:effectRef>
          <a:fontRef idx="minor">
            <a:schemeClr val="lt1"/>
          </a:fontRef>
        </p:style>
        <p:txBody>
          <a:bodyPr lIns="720000" rIns="360000" rtlCol="0" anchor="t" anchorCtr="0"/>
          <a:lstStyle/>
          <a:p>
            <a:r>
              <a:rPr lang="pt-BR" sz="2800" b="1" dirty="0">
                <a:solidFill>
                  <a:schemeClr val="bg1"/>
                </a:solidFill>
              </a:rPr>
              <a:t>Lógica de Programação |  </a:t>
            </a:r>
            <a:r>
              <a:rPr lang="pt-BR" sz="2800" b="1" dirty="0" err="1">
                <a:solidFill>
                  <a:schemeClr val="bg1"/>
                </a:solidFill>
              </a:rPr>
              <a:t>logic</a:t>
            </a:r>
            <a:r>
              <a:rPr lang="pt-BR" sz="2800" b="1" dirty="0">
                <a:solidFill>
                  <a:schemeClr val="bg1"/>
                </a:solidFill>
              </a:rPr>
              <a:t> </a:t>
            </a:r>
            <a:r>
              <a:rPr lang="pt-BR" sz="2800" b="1" dirty="0" err="1">
                <a:solidFill>
                  <a:schemeClr val="bg1"/>
                </a:solidFill>
              </a:rPr>
              <a:t>programming</a:t>
            </a:r>
            <a:endParaRPr lang="pt-BR" sz="2800" b="1" dirty="0">
              <a:solidFill>
                <a:schemeClr val="bg1"/>
              </a:solidFill>
            </a:endParaRPr>
          </a:p>
          <a:p>
            <a:endParaRPr lang="pt-BR" sz="2800" b="1" dirty="0">
              <a:solidFill>
                <a:schemeClr val="bg1"/>
              </a:solidFill>
            </a:endParaRPr>
          </a:p>
          <a:p>
            <a:pPr marL="285750" indent="-285750">
              <a:lnSpc>
                <a:spcPct val="150000"/>
              </a:lnSpc>
              <a:buFont typeface="Arial" panose="020B0604020202020204" pitchFamily="34" charset="0"/>
              <a:buChar char="•"/>
            </a:pPr>
            <a:r>
              <a:rPr lang="pt-BR" b="1" dirty="0">
                <a:solidFill>
                  <a:schemeClr val="bg1"/>
                </a:solidFill>
              </a:rPr>
              <a:t>Memória | </a:t>
            </a:r>
            <a:r>
              <a:rPr lang="pt-BR" b="1" dirty="0" err="1">
                <a:solidFill>
                  <a:schemeClr val="bg1"/>
                </a:solidFill>
              </a:rPr>
              <a:t>Memory</a:t>
            </a:r>
            <a:endParaRPr lang="pt-BR" b="1" dirty="0">
              <a:solidFill>
                <a:schemeClr val="bg1"/>
              </a:solidFill>
            </a:endParaRPr>
          </a:p>
          <a:p>
            <a:pPr lvl="1">
              <a:lnSpc>
                <a:spcPct val="150000"/>
              </a:lnSpc>
            </a:pPr>
            <a:r>
              <a:rPr lang="pt-BR" b="0" i="0" dirty="0">
                <a:solidFill>
                  <a:schemeClr val="bg1"/>
                </a:solidFill>
                <a:effectLst/>
                <a:latin typeface="opensans"/>
              </a:rPr>
              <a:t>A memória RAM é um chip semelhante a um </a:t>
            </a:r>
            <a:r>
              <a:rPr lang="pt-BR" b="0" i="0" dirty="0" err="1">
                <a:solidFill>
                  <a:schemeClr val="bg1"/>
                </a:solidFill>
                <a:effectLst/>
                <a:latin typeface="opensans"/>
              </a:rPr>
              <a:t>micro-processador</a:t>
            </a:r>
            <a:r>
              <a:rPr lang="pt-BR" b="0" i="0" dirty="0">
                <a:solidFill>
                  <a:schemeClr val="bg1"/>
                </a:solidFill>
                <a:effectLst/>
                <a:latin typeface="opensans"/>
              </a:rPr>
              <a:t>, composto por milhões de transistores e capacitores. O capacitor é uma peça capaz de armazenar elétrons. Quando ele está carregado, o sistema faz uma leitura com base no famoso código binário de “zeros e uns”. Cada leitura dessa em zero ou um significa um bit de informação. Essa leitura é feita de forma muito rápida, são muitas em poucos milésimos de segundos. É assim que a memória RAM processa todas as ações executadas pelo usuário.</a:t>
            </a:r>
            <a:r>
              <a:rPr lang="pt-BR" b="0" i="0" dirty="0">
                <a:solidFill>
                  <a:schemeClr val="bg1"/>
                </a:solidFill>
                <a:effectLst/>
                <a:latin typeface="open sans" panose="020B0604020202020204" pitchFamily="34" charset="0"/>
              </a:rPr>
              <a:t>.</a:t>
            </a:r>
            <a:endParaRPr lang="pt-BR" b="0" i="0" dirty="0">
              <a:solidFill>
                <a:schemeClr val="bg1"/>
              </a:solidFill>
              <a:effectLst/>
            </a:endParaRPr>
          </a:p>
        </p:txBody>
      </p:sp>
      <p:pic>
        <p:nvPicPr>
          <p:cNvPr id="5122" name="Picture 2">
            <a:extLst>
              <a:ext uri="{FF2B5EF4-FFF2-40B4-BE49-F238E27FC236}">
                <a16:creationId xmlns:a16="http://schemas.microsoft.com/office/drawing/2014/main" id="{847CC844-55FB-46CD-A455-D4163B8833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8623" y="353683"/>
            <a:ext cx="11150856" cy="58135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670235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8C37C960-91F5-4F61-B2CD-8A03792072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1" descr="Autorradiografia em papel branco">
            <a:extLst>
              <a:ext uri="{FF2B5EF4-FFF2-40B4-BE49-F238E27FC236}">
                <a16:creationId xmlns:a16="http://schemas.microsoft.com/office/drawing/2014/main" id="{E929A9F1-9EDB-40F9-884B-2DE41067BB91}"/>
              </a:ext>
            </a:extLst>
          </p:cNvPr>
          <p:cNvPicPr>
            <a:picLocks noChangeAspect="1"/>
          </p:cNvPicPr>
          <p:nvPr/>
        </p:nvPicPr>
        <p:blipFill rotWithShape="1">
          <a:blip r:embed="rId2"/>
          <a:srcRect l="18023" t="3190" b="34860"/>
          <a:stretch/>
        </p:blipFill>
        <p:spPr>
          <a:xfrm>
            <a:off x="0" y="0"/>
            <a:ext cx="12188952" cy="6858000"/>
          </a:xfrm>
          <a:prstGeom prst="rect">
            <a:avLst/>
          </a:prstGeom>
        </p:spPr>
      </p:pic>
      <p:sp>
        <p:nvSpPr>
          <p:cNvPr id="5" name="Retângulo 4">
            <a:extLst>
              <a:ext uri="{FF2B5EF4-FFF2-40B4-BE49-F238E27FC236}">
                <a16:creationId xmlns:a16="http://schemas.microsoft.com/office/drawing/2014/main" id="{14A9EE54-C266-474B-88D4-C78B93010C3D}"/>
              </a:ext>
            </a:extLst>
          </p:cNvPr>
          <p:cNvSpPr/>
          <p:nvPr/>
        </p:nvSpPr>
        <p:spPr>
          <a:xfrm rot="16200000">
            <a:off x="-3019425" y="3019425"/>
            <a:ext cx="6858000" cy="81915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pt-BR" sz="2000" b="1" dirty="0">
                <a:solidFill>
                  <a:schemeClr val="bg1"/>
                </a:solidFill>
              </a:rPr>
              <a:t>Técnico em Informática – TI</a:t>
            </a:r>
          </a:p>
          <a:p>
            <a:r>
              <a:rPr lang="pt-BR" sz="2800" dirty="0"/>
              <a:t>UC09 – Desenvolver Algoritmos</a:t>
            </a:r>
          </a:p>
        </p:txBody>
      </p:sp>
      <p:sp>
        <p:nvSpPr>
          <p:cNvPr id="6" name="Retângulo 5">
            <a:extLst>
              <a:ext uri="{FF2B5EF4-FFF2-40B4-BE49-F238E27FC236}">
                <a16:creationId xmlns:a16="http://schemas.microsoft.com/office/drawing/2014/main" id="{669EEFA8-F4D0-4082-A3FF-437607F4BE83}"/>
              </a:ext>
            </a:extLst>
          </p:cNvPr>
          <p:cNvSpPr/>
          <p:nvPr/>
        </p:nvSpPr>
        <p:spPr>
          <a:xfrm>
            <a:off x="819151" y="647699"/>
            <a:ext cx="10991849" cy="5648325"/>
          </a:xfrm>
          <a:prstGeom prst="rect">
            <a:avLst/>
          </a:prstGeom>
          <a:solidFill>
            <a:schemeClr val="dk1">
              <a:alpha val="90000"/>
            </a:schemeClr>
          </a:solidFill>
        </p:spPr>
        <p:style>
          <a:lnRef idx="2">
            <a:schemeClr val="dk1">
              <a:shade val="50000"/>
            </a:schemeClr>
          </a:lnRef>
          <a:fillRef idx="1">
            <a:schemeClr val="dk1"/>
          </a:fillRef>
          <a:effectRef idx="0">
            <a:schemeClr val="dk1"/>
          </a:effectRef>
          <a:fontRef idx="minor">
            <a:schemeClr val="lt1"/>
          </a:fontRef>
        </p:style>
        <p:txBody>
          <a:bodyPr lIns="720000" rIns="360000" rtlCol="0" anchor="t" anchorCtr="0"/>
          <a:lstStyle/>
          <a:p>
            <a:r>
              <a:rPr lang="pt-BR" sz="2800" b="1" dirty="0">
                <a:solidFill>
                  <a:schemeClr val="bg1"/>
                </a:solidFill>
              </a:rPr>
              <a:t>Lógica de Programação |  </a:t>
            </a:r>
            <a:r>
              <a:rPr lang="pt-BR" sz="2800" b="1" dirty="0" err="1">
                <a:solidFill>
                  <a:schemeClr val="bg1"/>
                </a:solidFill>
              </a:rPr>
              <a:t>logic</a:t>
            </a:r>
            <a:r>
              <a:rPr lang="pt-BR" sz="2800" b="1" dirty="0">
                <a:solidFill>
                  <a:schemeClr val="bg1"/>
                </a:solidFill>
              </a:rPr>
              <a:t> </a:t>
            </a:r>
            <a:r>
              <a:rPr lang="pt-BR" sz="2800" b="1" dirty="0" err="1">
                <a:solidFill>
                  <a:schemeClr val="bg1"/>
                </a:solidFill>
              </a:rPr>
              <a:t>programming</a:t>
            </a:r>
            <a:endParaRPr lang="pt-BR" sz="2800" b="1" dirty="0">
              <a:solidFill>
                <a:schemeClr val="bg1"/>
              </a:solidFill>
            </a:endParaRPr>
          </a:p>
          <a:p>
            <a:endParaRPr lang="pt-BR" sz="2800" b="1" dirty="0">
              <a:solidFill>
                <a:schemeClr val="bg1"/>
              </a:solidFill>
            </a:endParaRPr>
          </a:p>
          <a:p>
            <a:pPr marL="285750" indent="-285750">
              <a:lnSpc>
                <a:spcPct val="150000"/>
              </a:lnSpc>
              <a:buFont typeface="Arial" panose="020B0604020202020204" pitchFamily="34" charset="0"/>
              <a:buChar char="•"/>
            </a:pPr>
            <a:r>
              <a:rPr lang="pt-BR" b="1" dirty="0">
                <a:solidFill>
                  <a:schemeClr val="bg1"/>
                </a:solidFill>
              </a:rPr>
              <a:t>Memória | </a:t>
            </a:r>
            <a:r>
              <a:rPr lang="pt-BR" b="1" dirty="0" err="1">
                <a:solidFill>
                  <a:schemeClr val="bg1"/>
                </a:solidFill>
              </a:rPr>
              <a:t>Memory</a:t>
            </a:r>
            <a:endParaRPr lang="pt-BR" b="1" dirty="0">
              <a:solidFill>
                <a:schemeClr val="bg1"/>
              </a:solidFill>
            </a:endParaRPr>
          </a:p>
          <a:p>
            <a:pPr lvl="1">
              <a:lnSpc>
                <a:spcPct val="150000"/>
              </a:lnSpc>
            </a:pPr>
            <a:r>
              <a:rPr lang="pt-BR" b="0" i="0" dirty="0" err="1">
                <a:solidFill>
                  <a:schemeClr val="bg1"/>
                </a:solidFill>
                <a:effectLst/>
                <a:latin typeface="opensans"/>
              </a:rPr>
              <a:t>Video</a:t>
            </a:r>
            <a:r>
              <a:rPr lang="pt-BR" b="0" i="0" dirty="0">
                <a:solidFill>
                  <a:schemeClr val="bg1"/>
                </a:solidFill>
                <a:effectLst/>
                <a:latin typeface="opensans"/>
              </a:rPr>
              <a:t> </a:t>
            </a:r>
            <a:r>
              <a:rPr lang="pt-BR" b="0" i="0">
                <a:solidFill>
                  <a:schemeClr val="bg1"/>
                </a:solidFill>
                <a:effectLst/>
                <a:latin typeface="opensans"/>
              </a:rPr>
              <a:t>Memória RAM: https://www.youtube.com/watch?v=mYbYGFWeG_Y</a:t>
            </a:r>
            <a:endParaRPr lang="pt-BR" b="0" i="0" dirty="0">
              <a:solidFill>
                <a:schemeClr val="bg1"/>
              </a:solidFill>
              <a:effectLst/>
            </a:endParaRPr>
          </a:p>
        </p:txBody>
      </p:sp>
    </p:spTree>
    <p:extLst>
      <p:ext uri="{BB962C8B-B14F-4D97-AF65-F5344CB8AC3E}">
        <p14:creationId xmlns:p14="http://schemas.microsoft.com/office/powerpoint/2010/main" val="32573317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8C37C960-91F5-4F61-B2CD-8A03792072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1" descr="Autorradiografia em papel branco">
            <a:extLst>
              <a:ext uri="{FF2B5EF4-FFF2-40B4-BE49-F238E27FC236}">
                <a16:creationId xmlns:a16="http://schemas.microsoft.com/office/drawing/2014/main" id="{E929A9F1-9EDB-40F9-884B-2DE41067BB91}"/>
              </a:ext>
            </a:extLst>
          </p:cNvPr>
          <p:cNvPicPr>
            <a:picLocks noChangeAspect="1"/>
          </p:cNvPicPr>
          <p:nvPr/>
        </p:nvPicPr>
        <p:blipFill rotWithShape="1">
          <a:blip r:embed="rId2"/>
          <a:srcRect l="18023" t="3190" b="34860"/>
          <a:stretch/>
        </p:blipFill>
        <p:spPr>
          <a:xfrm>
            <a:off x="0" y="0"/>
            <a:ext cx="12188952" cy="6858000"/>
          </a:xfrm>
          <a:prstGeom prst="rect">
            <a:avLst/>
          </a:prstGeom>
        </p:spPr>
      </p:pic>
      <p:sp>
        <p:nvSpPr>
          <p:cNvPr id="5" name="Retângulo 4">
            <a:extLst>
              <a:ext uri="{FF2B5EF4-FFF2-40B4-BE49-F238E27FC236}">
                <a16:creationId xmlns:a16="http://schemas.microsoft.com/office/drawing/2014/main" id="{14A9EE54-C266-474B-88D4-C78B93010C3D}"/>
              </a:ext>
            </a:extLst>
          </p:cNvPr>
          <p:cNvSpPr/>
          <p:nvPr/>
        </p:nvSpPr>
        <p:spPr>
          <a:xfrm rot="16200000">
            <a:off x="-3019425" y="3019425"/>
            <a:ext cx="6858000" cy="81915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pt-BR" sz="2000" b="1" dirty="0">
                <a:solidFill>
                  <a:schemeClr val="bg1"/>
                </a:solidFill>
              </a:rPr>
              <a:t>Técnico em Informática – TI</a:t>
            </a:r>
          </a:p>
          <a:p>
            <a:r>
              <a:rPr lang="pt-BR" sz="2800" dirty="0"/>
              <a:t>UC09 – Desenvolver Algoritmos</a:t>
            </a:r>
          </a:p>
        </p:txBody>
      </p:sp>
      <p:sp>
        <p:nvSpPr>
          <p:cNvPr id="6" name="Retângulo 5">
            <a:extLst>
              <a:ext uri="{FF2B5EF4-FFF2-40B4-BE49-F238E27FC236}">
                <a16:creationId xmlns:a16="http://schemas.microsoft.com/office/drawing/2014/main" id="{669EEFA8-F4D0-4082-A3FF-437607F4BE83}"/>
              </a:ext>
            </a:extLst>
          </p:cNvPr>
          <p:cNvSpPr/>
          <p:nvPr/>
        </p:nvSpPr>
        <p:spPr>
          <a:xfrm>
            <a:off x="819151" y="647699"/>
            <a:ext cx="10991849" cy="5648325"/>
          </a:xfrm>
          <a:prstGeom prst="rect">
            <a:avLst/>
          </a:prstGeom>
          <a:solidFill>
            <a:schemeClr val="dk1">
              <a:alpha val="90000"/>
            </a:schemeClr>
          </a:solidFill>
        </p:spPr>
        <p:style>
          <a:lnRef idx="2">
            <a:schemeClr val="dk1">
              <a:shade val="50000"/>
            </a:schemeClr>
          </a:lnRef>
          <a:fillRef idx="1">
            <a:schemeClr val="dk1"/>
          </a:fillRef>
          <a:effectRef idx="0">
            <a:schemeClr val="dk1"/>
          </a:effectRef>
          <a:fontRef idx="minor">
            <a:schemeClr val="lt1"/>
          </a:fontRef>
        </p:style>
        <p:txBody>
          <a:bodyPr lIns="720000" rIns="360000" rtlCol="0" anchor="t" anchorCtr="0"/>
          <a:lstStyle/>
          <a:p>
            <a:r>
              <a:rPr lang="pt-BR" sz="2800" b="1" dirty="0">
                <a:solidFill>
                  <a:schemeClr val="bg1"/>
                </a:solidFill>
              </a:rPr>
              <a:t>Lógica de Programação |  </a:t>
            </a:r>
            <a:r>
              <a:rPr lang="pt-BR" sz="2800" b="1" dirty="0" err="1">
                <a:solidFill>
                  <a:schemeClr val="bg1"/>
                </a:solidFill>
              </a:rPr>
              <a:t>logic</a:t>
            </a:r>
            <a:r>
              <a:rPr lang="pt-BR" sz="2800" b="1" dirty="0">
                <a:solidFill>
                  <a:schemeClr val="bg1"/>
                </a:solidFill>
              </a:rPr>
              <a:t> </a:t>
            </a:r>
            <a:r>
              <a:rPr lang="pt-BR" sz="2800" b="1" dirty="0" err="1">
                <a:solidFill>
                  <a:schemeClr val="bg1"/>
                </a:solidFill>
              </a:rPr>
              <a:t>programming</a:t>
            </a:r>
            <a:endParaRPr lang="pt-BR" sz="2800" b="1" dirty="0">
              <a:solidFill>
                <a:schemeClr val="bg1"/>
              </a:solidFill>
            </a:endParaRPr>
          </a:p>
          <a:p>
            <a:endParaRPr lang="pt-BR" sz="2800" b="1" dirty="0">
              <a:solidFill>
                <a:schemeClr val="bg1"/>
              </a:solidFill>
            </a:endParaRPr>
          </a:p>
          <a:p>
            <a:pPr marL="285750" indent="-285750">
              <a:lnSpc>
                <a:spcPct val="150000"/>
              </a:lnSpc>
              <a:buFont typeface="Arial" panose="020B0604020202020204" pitchFamily="34" charset="0"/>
              <a:buChar char="•"/>
            </a:pPr>
            <a:r>
              <a:rPr lang="pt-BR" b="1" dirty="0">
                <a:solidFill>
                  <a:schemeClr val="bg1"/>
                </a:solidFill>
              </a:rPr>
              <a:t>Discos para armazenamento</a:t>
            </a:r>
          </a:p>
          <a:p>
            <a:pPr lvl="1">
              <a:lnSpc>
                <a:spcPct val="150000"/>
              </a:lnSpc>
            </a:pPr>
            <a:r>
              <a:rPr lang="pt-BR" b="0" i="0" dirty="0" err="1">
                <a:solidFill>
                  <a:schemeClr val="bg1"/>
                </a:solidFill>
                <a:effectLst/>
                <a:latin typeface="Muli"/>
              </a:rPr>
              <a:t>HDDs</a:t>
            </a:r>
            <a:r>
              <a:rPr lang="pt-BR" b="0" i="0" dirty="0">
                <a:solidFill>
                  <a:schemeClr val="bg1"/>
                </a:solidFill>
                <a:effectLst/>
                <a:latin typeface="Muli"/>
              </a:rPr>
              <a:t> são uma tecnologia mais antiga que foi inicialmente introduzida pela IBM há quase 60 anos. É a abreviatura de Hard Disk Drive e faz uso de magnetismo para armazenar dados. Os </a:t>
            </a:r>
            <a:r>
              <a:rPr lang="pt-BR" b="0" i="0" dirty="0" err="1">
                <a:solidFill>
                  <a:schemeClr val="bg1"/>
                </a:solidFill>
                <a:effectLst/>
                <a:latin typeface="Muli"/>
              </a:rPr>
              <a:t>HDDs</a:t>
            </a:r>
            <a:r>
              <a:rPr lang="pt-BR" b="0" i="0" dirty="0">
                <a:solidFill>
                  <a:schemeClr val="bg1"/>
                </a:solidFill>
                <a:effectLst/>
                <a:latin typeface="Muli"/>
              </a:rPr>
              <a:t> têm um prato giratório que gira em alta velocidade enquanto uma cabeça de leitura/gravação é colocada acima dele, que lê e grava dados no prato giratório. O desempenho de um HDD depende da velocidade de rotação de seu prato. A faixa de rotação normal das unidades de HDD em uso hoje é de 5400 RPM a até 7200 RPM. Os pratos baseados em servidores podem atingir velocidades de rotação de até 15.000 RPM</a:t>
            </a:r>
            <a:endParaRPr lang="pt-BR" b="0" i="0" dirty="0">
              <a:solidFill>
                <a:schemeClr val="bg1"/>
              </a:solidFill>
              <a:effectLst/>
            </a:endParaRPr>
          </a:p>
        </p:txBody>
      </p:sp>
    </p:spTree>
    <p:extLst>
      <p:ext uri="{BB962C8B-B14F-4D97-AF65-F5344CB8AC3E}">
        <p14:creationId xmlns:p14="http://schemas.microsoft.com/office/powerpoint/2010/main" val="238278723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8C37C960-91F5-4F61-B2CD-8A03792072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1" descr="Autorradiografia em papel branco">
            <a:extLst>
              <a:ext uri="{FF2B5EF4-FFF2-40B4-BE49-F238E27FC236}">
                <a16:creationId xmlns:a16="http://schemas.microsoft.com/office/drawing/2014/main" id="{E929A9F1-9EDB-40F9-884B-2DE41067BB91}"/>
              </a:ext>
            </a:extLst>
          </p:cNvPr>
          <p:cNvPicPr>
            <a:picLocks noChangeAspect="1"/>
          </p:cNvPicPr>
          <p:nvPr/>
        </p:nvPicPr>
        <p:blipFill rotWithShape="1">
          <a:blip r:embed="rId2"/>
          <a:srcRect l="18023" t="3190" b="34860"/>
          <a:stretch/>
        </p:blipFill>
        <p:spPr>
          <a:xfrm>
            <a:off x="0" y="0"/>
            <a:ext cx="12188952" cy="6858000"/>
          </a:xfrm>
          <a:prstGeom prst="rect">
            <a:avLst/>
          </a:prstGeom>
        </p:spPr>
      </p:pic>
      <p:sp>
        <p:nvSpPr>
          <p:cNvPr id="5" name="Retângulo 4">
            <a:extLst>
              <a:ext uri="{FF2B5EF4-FFF2-40B4-BE49-F238E27FC236}">
                <a16:creationId xmlns:a16="http://schemas.microsoft.com/office/drawing/2014/main" id="{14A9EE54-C266-474B-88D4-C78B93010C3D}"/>
              </a:ext>
            </a:extLst>
          </p:cNvPr>
          <p:cNvSpPr/>
          <p:nvPr/>
        </p:nvSpPr>
        <p:spPr>
          <a:xfrm rot="16200000">
            <a:off x="-3019425" y="3019425"/>
            <a:ext cx="6858000" cy="81915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pt-BR" sz="2000" b="1" dirty="0">
                <a:solidFill>
                  <a:schemeClr val="bg1"/>
                </a:solidFill>
              </a:rPr>
              <a:t>Técnico em Informática – TI</a:t>
            </a:r>
          </a:p>
          <a:p>
            <a:r>
              <a:rPr lang="pt-BR" sz="2800" dirty="0"/>
              <a:t>UC09 – Desenvolver Algoritmos</a:t>
            </a:r>
          </a:p>
        </p:txBody>
      </p:sp>
      <p:sp>
        <p:nvSpPr>
          <p:cNvPr id="6" name="Retângulo 5">
            <a:extLst>
              <a:ext uri="{FF2B5EF4-FFF2-40B4-BE49-F238E27FC236}">
                <a16:creationId xmlns:a16="http://schemas.microsoft.com/office/drawing/2014/main" id="{669EEFA8-F4D0-4082-A3FF-437607F4BE83}"/>
              </a:ext>
            </a:extLst>
          </p:cNvPr>
          <p:cNvSpPr/>
          <p:nvPr/>
        </p:nvSpPr>
        <p:spPr>
          <a:xfrm>
            <a:off x="819151" y="647699"/>
            <a:ext cx="10991849" cy="5648325"/>
          </a:xfrm>
          <a:prstGeom prst="rect">
            <a:avLst/>
          </a:prstGeom>
          <a:solidFill>
            <a:schemeClr val="dk1">
              <a:alpha val="90000"/>
            </a:schemeClr>
          </a:solidFill>
        </p:spPr>
        <p:style>
          <a:lnRef idx="2">
            <a:schemeClr val="dk1">
              <a:shade val="50000"/>
            </a:schemeClr>
          </a:lnRef>
          <a:fillRef idx="1">
            <a:schemeClr val="dk1"/>
          </a:fillRef>
          <a:effectRef idx="0">
            <a:schemeClr val="dk1"/>
          </a:effectRef>
          <a:fontRef idx="minor">
            <a:schemeClr val="lt1"/>
          </a:fontRef>
        </p:style>
        <p:txBody>
          <a:bodyPr lIns="720000" rIns="360000" rtlCol="0" anchor="t" anchorCtr="0"/>
          <a:lstStyle/>
          <a:p>
            <a:r>
              <a:rPr lang="pt-BR" sz="2800" b="1" dirty="0">
                <a:solidFill>
                  <a:schemeClr val="bg1"/>
                </a:solidFill>
              </a:rPr>
              <a:t>Lógica de Programação |  </a:t>
            </a:r>
            <a:r>
              <a:rPr lang="pt-BR" sz="2800" b="1" dirty="0" err="1">
                <a:solidFill>
                  <a:schemeClr val="bg1"/>
                </a:solidFill>
              </a:rPr>
              <a:t>logic</a:t>
            </a:r>
            <a:r>
              <a:rPr lang="pt-BR" sz="2800" b="1" dirty="0">
                <a:solidFill>
                  <a:schemeClr val="bg1"/>
                </a:solidFill>
              </a:rPr>
              <a:t> </a:t>
            </a:r>
            <a:r>
              <a:rPr lang="pt-BR" sz="2800" b="1" dirty="0" err="1">
                <a:solidFill>
                  <a:schemeClr val="bg1"/>
                </a:solidFill>
              </a:rPr>
              <a:t>programming</a:t>
            </a:r>
            <a:endParaRPr lang="pt-BR" sz="2800" b="1" dirty="0">
              <a:solidFill>
                <a:schemeClr val="bg1"/>
              </a:solidFill>
            </a:endParaRPr>
          </a:p>
          <a:p>
            <a:endParaRPr lang="pt-BR" sz="2800" b="1" dirty="0">
              <a:solidFill>
                <a:schemeClr val="bg1"/>
              </a:solidFill>
            </a:endParaRPr>
          </a:p>
          <a:p>
            <a:pPr marL="285750" indent="-285750">
              <a:lnSpc>
                <a:spcPct val="150000"/>
              </a:lnSpc>
              <a:buFont typeface="Arial" panose="020B0604020202020204" pitchFamily="34" charset="0"/>
              <a:buChar char="•"/>
            </a:pPr>
            <a:r>
              <a:rPr lang="pt-BR" b="1" dirty="0">
                <a:solidFill>
                  <a:schemeClr val="bg1"/>
                </a:solidFill>
              </a:rPr>
              <a:t>Discos para armazenamento</a:t>
            </a:r>
          </a:p>
          <a:p>
            <a:pPr lvl="1">
              <a:lnSpc>
                <a:spcPct val="150000"/>
              </a:lnSpc>
            </a:pPr>
            <a:r>
              <a:rPr lang="pt-BR" b="0" i="0" dirty="0">
                <a:solidFill>
                  <a:schemeClr val="bg1"/>
                </a:solidFill>
                <a:effectLst/>
                <a:latin typeface="Muli"/>
              </a:rPr>
              <a:t>Os </a:t>
            </a:r>
            <a:r>
              <a:rPr lang="pt-BR" b="0" i="0" dirty="0" err="1">
                <a:solidFill>
                  <a:schemeClr val="bg1"/>
                </a:solidFill>
                <a:effectLst/>
                <a:latin typeface="Muli"/>
              </a:rPr>
              <a:t>SSDs</a:t>
            </a:r>
            <a:r>
              <a:rPr lang="pt-BR" b="0" i="0" dirty="0">
                <a:solidFill>
                  <a:schemeClr val="bg1"/>
                </a:solidFill>
                <a:effectLst/>
                <a:latin typeface="Muli"/>
              </a:rPr>
              <a:t> utilizam memória flash baseada em NAND, que é um tipo de memória não volátil. Ele pode manter os dados armazenados nele mesmo após o disco ter sido desligado. Embora todos os tipos de memória permanente tenham esse mesmo recurso, havia rumores de que os dados armazenados em </a:t>
            </a:r>
            <a:r>
              <a:rPr lang="pt-BR" b="0" i="0" dirty="0" err="1">
                <a:solidFill>
                  <a:schemeClr val="bg1"/>
                </a:solidFill>
                <a:effectLst/>
                <a:latin typeface="Muli"/>
              </a:rPr>
              <a:t>SSDs</a:t>
            </a:r>
            <a:r>
              <a:rPr lang="pt-BR" b="0" i="0" dirty="0">
                <a:solidFill>
                  <a:schemeClr val="bg1"/>
                </a:solidFill>
                <a:effectLst/>
                <a:latin typeface="Muli"/>
              </a:rPr>
              <a:t> seriam perdidos após alguns anos. No entanto, não é verdade que os </a:t>
            </a:r>
            <a:r>
              <a:rPr lang="pt-BR" b="0" i="0" dirty="0" err="1">
                <a:solidFill>
                  <a:schemeClr val="bg1"/>
                </a:solidFill>
                <a:effectLst/>
                <a:latin typeface="Muli"/>
              </a:rPr>
              <a:t>SSDs</a:t>
            </a:r>
            <a:r>
              <a:rPr lang="pt-BR" b="0" i="0" dirty="0">
                <a:solidFill>
                  <a:schemeClr val="bg1"/>
                </a:solidFill>
                <a:effectLst/>
                <a:latin typeface="Muli"/>
              </a:rPr>
              <a:t> disponíveis hoje podem manter os dados armazenados por até 200 anos. Um SSD possui um processador embutido que é denominado como um controlador. É usado para realizar várias operações relacionadas à leitura e gravação de dados. Quanto mais rápido o controlador é, mais rápidas são as velocidades de leitura e gravação de dados</a:t>
            </a:r>
            <a:endParaRPr lang="pt-BR" b="0" i="0" dirty="0">
              <a:solidFill>
                <a:schemeClr val="bg1"/>
              </a:solidFill>
              <a:effectLst/>
            </a:endParaRPr>
          </a:p>
        </p:txBody>
      </p:sp>
    </p:spTree>
    <p:extLst>
      <p:ext uri="{BB962C8B-B14F-4D97-AF65-F5344CB8AC3E}">
        <p14:creationId xmlns:p14="http://schemas.microsoft.com/office/powerpoint/2010/main" val="261659689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8C37C960-91F5-4F61-B2CD-8A03792072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1" descr="Autorradiografia em papel branco">
            <a:extLst>
              <a:ext uri="{FF2B5EF4-FFF2-40B4-BE49-F238E27FC236}">
                <a16:creationId xmlns:a16="http://schemas.microsoft.com/office/drawing/2014/main" id="{E929A9F1-9EDB-40F9-884B-2DE41067BB91}"/>
              </a:ext>
            </a:extLst>
          </p:cNvPr>
          <p:cNvPicPr>
            <a:picLocks noChangeAspect="1"/>
          </p:cNvPicPr>
          <p:nvPr/>
        </p:nvPicPr>
        <p:blipFill rotWithShape="1">
          <a:blip r:embed="rId2"/>
          <a:srcRect l="18023" t="3190" b="34860"/>
          <a:stretch/>
        </p:blipFill>
        <p:spPr>
          <a:xfrm>
            <a:off x="0" y="0"/>
            <a:ext cx="12188952" cy="6858000"/>
          </a:xfrm>
          <a:prstGeom prst="rect">
            <a:avLst/>
          </a:prstGeom>
        </p:spPr>
      </p:pic>
      <p:sp>
        <p:nvSpPr>
          <p:cNvPr id="5" name="Retângulo 4">
            <a:extLst>
              <a:ext uri="{FF2B5EF4-FFF2-40B4-BE49-F238E27FC236}">
                <a16:creationId xmlns:a16="http://schemas.microsoft.com/office/drawing/2014/main" id="{14A9EE54-C266-474B-88D4-C78B93010C3D}"/>
              </a:ext>
            </a:extLst>
          </p:cNvPr>
          <p:cNvSpPr/>
          <p:nvPr/>
        </p:nvSpPr>
        <p:spPr>
          <a:xfrm rot="16200000">
            <a:off x="-3019425" y="3019425"/>
            <a:ext cx="6858000" cy="81915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pt-BR" sz="2000" b="1" dirty="0">
                <a:solidFill>
                  <a:schemeClr val="bg1"/>
                </a:solidFill>
              </a:rPr>
              <a:t>Técnico em Informática – TI</a:t>
            </a:r>
          </a:p>
          <a:p>
            <a:r>
              <a:rPr lang="pt-BR" sz="2800" dirty="0"/>
              <a:t>UC09 – Desenvolver Algoritmos</a:t>
            </a:r>
          </a:p>
        </p:txBody>
      </p:sp>
      <p:sp>
        <p:nvSpPr>
          <p:cNvPr id="6" name="Retângulo 5">
            <a:extLst>
              <a:ext uri="{FF2B5EF4-FFF2-40B4-BE49-F238E27FC236}">
                <a16:creationId xmlns:a16="http://schemas.microsoft.com/office/drawing/2014/main" id="{669EEFA8-F4D0-4082-A3FF-437607F4BE83}"/>
              </a:ext>
            </a:extLst>
          </p:cNvPr>
          <p:cNvSpPr/>
          <p:nvPr/>
        </p:nvSpPr>
        <p:spPr>
          <a:xfrm>
            <a:off x="819151" y="647699"/>
            <a:ext cx="10991849" cy="5648325"/>
          </a:xfrm>
          <a:prstGeom prst="rect">
            <a:avLst/>
          </a:prstGeom>
          <a:solidFill>
            <a:schemeClr val="dk1">
              <a:alpha val="90000"/>
            </a:schemeClr>
          </a:solidFill>
        </p:spPr>
        <p:style>
          <a:lnRef idx="2">
            <a:schemeClr val="dk1">
              <a:shade val="50000"/>
            </a:schemeClr>
          </a:lnRef>
          <a:fillRef idx="1">
            <a:schemeClr val="dk1"/>
          </a:fillRef>
          <a:effectRef idx="0">
            <a:schemeClr val="dk1"/>
          </a:effectRef>
          <a:fontRef idx="minor">
            <a:schemeClr val="lt1"/>
          </a:fontRef>
        </p:style>
        <p:txBody>
          <a:bodyPr lIns="720000" rIns="360000" rtlCol="0" anchor="t" anchorCtr="0"/>
          <a:lstStyle/>
          <a:p>
            <a:r>
              <a:rPr lang="pt-BR" sz="2800" b="1" dirty="0">
                <a:solidFill>
                  <a:schemeClr val="bg1"/>
                </a:solidFill>
              </a:rPr>
              <a:t>Lógica de Programação |  </a:t>
            </a:r>
            <a:r>
              <a:rPr lang="pt-BR" sz="2800" b="1" dirty="0" err="1">
                <a:solidFill>
                  <a:schemeClr val="bg1"/>
                </a:solidFill>
              </a:rPr>
              <a:t>logic</a:t>
            </a:r>
            <a:r>
              <a:rPr lang="pt-BR" sz="2800" b="1" dirty="0">
                <a:solidFill>
                  <a:schemeClr val="bg1"/>
                </a:solidFill>
              </a:rPr>
              <a:t> </a:t>
            </a:r>
            <a:r>
              <a:rPr lang="pt-BR" sz="2800" b="1" dirty="0" err="1">
                <a:solidFill>
                  <a:schemeClr val="bg1"/>
                </a:solidFill>
              </a:rPr>
              <a:t>programming</a:t>
            </a:r>
            <a:endParaRPr lang="pt-BR" sz="2800" b="1" dirty="0">
              <a:solidFill>
                <a:schemeClr val="bg1"/>
              </a:solidFill>
            </a:endParaRPr>
          </a:p>
          <a:p>
            <a:endParaRPr lang="pt-BR" sz="2800" b="1" dirty="0">
              <a:solidFill>
                <a:schemeClr val="bg1"/>
              </a:solidFill>
            </a:endParaRPr>
          </a:p>
          <a:p>
            <a:pPr marL="285750" indent="-285750">
              <a:lnSpc>
                <a:spcPct val="150000"/>
              </a:lnSpc>
              <a:buFont typeface="Arial" panose="020B0604020202020204" pitchFamily="34" charset="0"/>
              <a:buChar char="•"/>
            </a:pPr>
            <a:r>
              <a:rPr lang="pt-BR" b="1" dirty="0">
                <a:solidFill>
                  <a:schemeClr val="bg1"/>
                </a:solidFill>
              </a:rPr>
              <a:t>Arquitetura </a:t>
            </a:r>
          </a:p>
          <a:p>
            <a:pPr marL="742950" lvl="1" indent="-285750">
              <a:lnSpc>
                <a:spcPct val="150000"/>
              </a:lnSpc>
              <a:buFont typeface="Arial" panose="020B0604020202020204" pitchFamily="34" charset="0"/>
              <a:buChar char="•"/>
            </a:pPr>
            <a:r>
              <a:rPr lang="pt-BR" b="1" dirty="0">
                <a:solidFill>
                  <a:schemeClr val="bg1"/>
                </a:solidFill>
              </a:rPr>
              <a:t>Modelo de computação</a:t>
            </a:r>
          </a:p>
          <a:p>
            <a:pPr marL="742950" lvl="1" indent="-285750">
              <a:lnSpc>
                <a:spcPct val="150000"/>
              </a:lnSpc>
              <a:buFont typeface="Arial" panose="020B0604020202020204" pitchFamily="34" charset="0"/>
              <a:buChar char="•"/>
            </a:pPr>
            <a:r>
              <a:rPr lang="pt-BR" dirty="0"/>
              <a:t>Um computador é uma máquina (conjunto de partes eletrônicas e eletromecânicas) capaz de sistematicamente coletar, manipular e fornecer os resultados da manipulação de dados para um ou mais objetivos. Por ser uma máquina composta de vários circuitos e componentes eletrônicos, também é chamado de equipamento de processamento eletrônico de dados</a:t>
            </a:r>
            <a:endParaRPr lang="pt-BR" b="0" i="0" dirty="0">
              <a:solidFill>
                <a:schemeClr val="bg1"/>
              </a:solidFill>
              <a:effectLst/>
            </a:endParaRPr>
          </a:p>
        </p:txBody>
      </p:sp>
    </p:spTree>
    <p:extLst>
      <p:ext uri="{BB962C8B-B14F-4D97-AF65-F5344CB8AC3E}">
        <p14:creationId xmlns:p14="http://schemas.microsoft.com/office/powerpoint/2010/main" val="53167992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8C37C960-91F5-4F61-B2CD-8A03792072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1" descr="Autorradiografia em papel branco">
            <a:extLst>
              <a:ext uri="{FF2B5EF4-FFF2-40B4-BE49-F238E27FC236}">
                <a16:creationId xmlns:a16="http://schemas.microsoft.com/office/drawing/2014/main" id="{E929A9F1-9EDB-40F9-884B-2DE41067BB91}"/>
              </a:ext>
            </a:extLst>
          </p:cNvPr>
          <p:cNvPicPr>
            <a:picLocks noChangeAspect="1"/>
          </p:cNvPicPr>
          <p:nvPr/>
        </p:nvPicPr>
        <p:blipFill rotWithShape="1">
          <a:blip r:embed="rId2"/>
          <a:srcRect l="18023" t="3190" b="34860"/>
          <a:stretch/>
        </p:blipFill>
        <p:spPr>
          <a:xfrm>
            <a:off x="0" y="0"/>
            <a:ext cx="12188952" cy="6858000"/>
          </a:xfrm>
          <a:prstGeom prst="rect">
            <a:avLst/>
          </a:prstGeom>
        </p:spPr>
      </p:pic>
      <p:sp>
        <p:nvSpPr>
          <p:cNvPr id="5" name="Retângulo 4">
            <a:extLst>
              <a:ext uri="{FF2B5EF4-FFF2-40B4-BE49-F238E27FC236}">
                <a16:creationId xmlns:a16="http://schemas.microsoft.com/office/drawing/2014/main" id="{14A9EE54-C266-474B-88D4-C78B93010C3D}"/>
              </a:ext>
            </a:extLst>
          </p:cNvPr>
          <p:cNvSpPr/>
          <p:nvPr/>
        </p:nvSpPr>
        <p:spPr>
          <a:xfrm rot="16200000">
            <a:off x="-3019425" y="3019425"/>
            <a:ext cx="6858000" cy="81915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pt-BR" sz="2000" b="1" dirty="0">
                <a:solidFill>
                  <a:schemeClr val="bg1"/>
                </a:solidFill>
              </a:rPr>
              <a:t>Técnico em Informática – TI</a:t>
            </a:r>
          </a:p>
          <a:p>
            <a:r>
              <a:rPr lang="pt-BR" sz="2800" dirty="0"/>
              <a:t>UC09 – Desenvolver Algoritmos</a:t>
            </a:r>
          </a:p>
        </p:txBody>
      </p:sp>
      <p:sp>
        <p:nvSpPr>
          <p:cNvPr id="6" name="Retângulo 5">
            <a:extLst>
              <a:ext uri="{FF2B5EF4-FFF2-40B4-BE49-F238E27FC236}">
                <a16:creationId xmlns:a16="http://schemas.microsoft.com/office/drawing/2014/main" id="{669EEFA8-F4D0-4082-A3FF-437607F4BE83}"/>
              </a:ext>
            </a:extLst>
          </p:cNvPr>
          <p:cNvSpPr/>
          <p:nvPr/>
        </p:nvSpPr>
        <p:spPr>
          <a:xfrm>
            <a:off x="819151" y="647699"/>
            <a:ext cx="10991849" cy="5648325"/>
          </a:xfrm>
          <a:prstGeom prst="rect">
            <a:avLst/>
          </a:prstGeom>
          <a:solidFill>
            <a:schemeClr val="dk1">
              <a:alpha val="90000"/>
            </a:schemeClr>
          </a:solidFill>
        </p:spPr>
        <p:style>
          <a:lnRef idx="2">
            <a:schemeClr val="dk1">
              <a:shade val="50000"/>
            </a:schemeClr>
          </a:lnRef>
          <a:fillRef idx="1">
            <a:schemeClr val="dk1"/>
          </a:fillRef>
          <a:effectRef idx="0">
            <a:schemeClr val="dk1"/>
          </a:effectRef>
          <a:fontRef idx="minor">
            <a:schemeClr val="lt1"/>
          </a:fontRef>
        </p:style>
        <p:txBody>
          <a:bodyPr lIns="720000" rIns="360000" rtlCol="0" anchor="t" anchorCtr="0"/>
          <a:lstStyle/>
          <a:p>
            <a:r>
              <a:rPr lang="pt-BR" sz="2800" b="1" dirty="0">
                <a:solidFill>
                  <a:schemeClr val="bg1"/>
                </a:solidFill>
              </a:rPr>
              <a:t>Lógica de Programação |  </a:t>
            </a:r>
            <a:r>
              <a:rPr lang="pt-BR" sz="2800" b="1" dirty="0" err="1">
                <a:solidFill>
                  <a:schemeClr val="bg1"/>
                </a:solidFill>
              </a:rPr>
              <a:t>logic</a:t>
            </a:r>
            <a:r>
              <a:rPr lang="pt-BR" sz="2800" b="1" dirty="0">
                <a:solidFill>
                  <a:schemeClr val="bg1"/>
                </a:solidFill>
              </a:rPr>
              <a:t> </a:t>
            </a:r>
            <a:r>
              <a:rPr lang="pt-BR" sz="2800" b="1" dirty="0" err="1">
                <a:solidFill>
                  <a:schemeClr val="bg1"/>
                </a:solidFill>
              </a:rPr>
              <a:t>programming</a:t>
            </a:r>
            <a:endParaRPr lang="pt-BR" sz="2800" b="1" dirty="0">
              <a:solidFill>
                <a:schemeClr val="bg1"/>
              </a:solidFill>
            </a:endParaRPr>
          </a:p>
          <a:p>
            <a:endParaRPr lang="pt-BR" sz="2800" b="1" dirty="0">
              <a:solidFill>
                <a:schemeClr val="bg1"/>
              </a:solidFill>
            </a:endParaRPr>
          </a:p>
          <a:p>
            <a:pPr marL="285750" indent="-285750">
              <a:lnSpc>
                <a:spcPct val="150000"/>
              </a:lnSpc>
              <a:buFont typeface="Arial" panose="020B0604020202020204" pitchFamily="34" charset="0"/>
              <a:buChar char="•"/>
            </a:pPr>
            <a:r>
              <a:rPr lang="pt-BR" b="1" dirty="0">
                <a:solidFill>
                  <a:schemeClr val="bg1"/>
                </a:solidFill>
              </a:rPr>
              <a:t>Arquitetura </a:t>
            </a:r>
          </a:p>
          <a:p>
            <a:pPr marL="742950" lvl="1" indent="-285750">
              <a:lnSpc>
                <a:spcPct val="150000"/>
              </a:lnSpc>
              <a:buFont typeface="Arial" panose="020B0604020202020204" pitchFamily="34" charset="0"/>
              <a:buChar char="•"/>
            </a:pPr>
            <a:r>
              <a:rPr lang="pt-BR" b="1" dirty="0">
                <a:solidFill>
                  <a:schemeClr val="bg1"/>
                </a:solidFill>
              </a:rPr>
              <a:t>Arquitetura de von Neumann</a:t>
            </a:r>
          </a:p>
          <a:p>
            <a:pPr marL="742950" lvl="1" indent="-285750">
              <a:lnSpc>
                <a:spcPct val="150000"/>
              </a:lnSpc>
              <a:buFont typeface="Arial" panose="020B0604020202020204" pitchFamily="34" charset="0"/>
              <a:buChar char="•"/>
            </a:pPr>
            <a:r>
              <a:rPr lang="pt-BR" b="0" i="0" dirty="0">
                <a:solidFill>
                  <a:schemeClr val="bg1"/>
                </a:solidFill>
                <a:effectLst/>
                <a:latin typeface="Arial" panose="020B0604020202020204" pitchFamily="34" charset="0"/>
              </a:rPr>
              <a:t>A </a:t>
            </a:r>
            <a:r>
              <a:rPr lang="pt-BR" b="1" i="0" dirty="0">
                <a:solidFill>
                  <a:schemeClr val="bg1"/>
                </a:solidFill>
                <a:effectLst/>
                <a:latin typeface="Arial" panose="020B0604020202020204" pitchFamily="34" charset="0"/>
              </a:rPr>
              <a:t>Arquitetura de von Neumann</a:t>
            </a:r>
            <a:r>
              <a:rPr lang="pt-BR" b="0" i="0" dirty="0">
                <a:solidFill>
                  <a:schemeClr val="bg1"/>
                </a:solidFill>
                <a:effectLst/>
                <a:latin typeface="Arial" panose="020B0604020202020204" pitchFamily="34" charset="0"/>
              </a:rPr>
              <a:t> (de </a:t>
            </a:r>
            <a:r>
              <a:rPr lang="pt-BR" b="0" i="0" u="none" strike="noStrike" dirty="0">
                <a:solidFill>
                  <a:schemeClr val="bg1"/>
                </a:solidFill>
                <a:effectLst/>
                <a:latin typeface="Arial" panose="020B0604020202020204" pitchFamily="34" charset="0"/>
              </a:rPr>
              <a:t>John von Neumann</a:t>
            </a:r>
            <a:r>
              <a:rPr lang="pt-BR" b="0" i="0" dirty="0">
                <a:solidFill>
                  <a:schemeClr val="bg1"/>
                </a:solidFill>
                <a:effectLst/>
                <a:latin typeface="Arial" panose="020B0604020202020204" pitchFamily="34" charset="0"/>
              </a:rPr>
              <a:t>, pronunciado </a:t>
            </a:r>
            <a:r>
              <a:rPr lang="pt-BR" b="0" i="1" dirty="0" err="1">
                <a:solidFill>
                  <a:schemeClr val="bg1"/>
                </a:solidFill>
                <a:effectLst/>
                <a:latin typeface="Arial" panose="020B0604020202020204" pitchFamily="34" charset="0"/>
              </a:rPr>
              <a:t>Nóimánn</a:t>
            </a:r>
            <a:r>
              <a:rPr lang="pt-BR" b="0" i="0" dirty="0">
                <a:solidFill>
                  <a:schemeClr val="bg1"/>
                </a:solidFill>
                <a:effectLst/>
                <a:latin typeface="Arial" panose="020B0604020202020204" pitchFamily="34" charset="0"/>
              </a:rPr>
              <a:t>) é uma arquitetura de computador que se caracteriza pela possibilidade de uma máquina digital armazenar seus </a:t>
            </a:r>
            <a:r>
              <a:rPr lang="pt-BR" b="0" i="0" u="none" strike="noStrike" dirty="0">
                <a:solidFill>
                  <a:schemeClr val="bg1"/>
                </a:solidFill>
                <a:effectLst/>
                <a:latin typeface="Arial" panose="020B0604020202020204" pitchFamily="34" charset="0"/>
              </a:rPr>
              <a:t>programas</a:t>
            </a:r>
            <a:r>
              <a:rPr lang="pt-BR" b="0" i="0" dirty="0">
                <a:solidFill>
                  <a:schemeClr val="bg1"/>
                </a:solidFill>
                <a:effectLst/>
                <a:latin typeface="Arial" panose="020B0604020202020204" pitchFamily="34" charset="0"/>
              </a:rPr>
              <a:t> no mesmo espaço de </a:t>
            </a:r>
            <a:r>
              <a:rPr lang="pt-BR" b="0" i="0" u="none" strike="noStrike" dirty="0">
                <a:solidFill>
                  <a:schemeClr val="bg1"/>
                </a:solidFill>
                <a:effectLst/>
                <a:latin typeface="Arial" panose="020B0604020202020204" pitchFamily="34" charset="0"/>
              </a:rPr>
              <a:t>memória</a:t>
            </a:r>
            <a:r>
              <a:rPr lang="pt-BR" b="0" i="0" dirty="0">
                <a:solidFill>
                  <a:schemeClr val="bg1"/>
                </a:solidFill>
                <a:effectLst/>
                <a:latin typeface="Arial" panose="020B0604020202020204" pitchFamily="34" charset="0"/>
              </a:rPr>
              <a:t> que os dados, podendo assim manipular tais programas. Esta arquitetura é um projeto modelo de um computador digital de programa armazenado que utiliza uma unidade de processamento (</a:t>
            </a:r>
            <a:r>
              <a:rPr lang="pt-BR" b="0" i="0" u="none" strike="noStrike" dirty="0">
                <a:solidFill>
                  <a:schemeClr val="bg1"/>
                </a:solidFill>
                <a:effectLst/>
                <a:latin typeface="Arial" panose="020B0604020202020204" pitchFamily="34" charset="0"/>
              </a:rPr>
              <a:t>CPU</a:t>
            </a:r>
            <a:r>
              <a:rPr lang="pt-BR" b="0" i="0" dirty="0">
                <a:solidFill>
                  <a:schemeClr val="bg1"/>
                </a:solidFill>
                <a:effectLst/>
                <a:latin typeface="Arial" panose="020B0604020202020204" pitchFamily="34" charset="0"/>
              </a:rPr>
              <a:t>) e uma de armazenamento ("memória") para comportar, respectivamente, instruções e dados</a:t>
            </a:r>
            <a:endParaRPr lang="pt-BR" b="0" i="0" dirty="0">
              <a:solidFill>
                <a:schemeClr val="bg1"/>
              </a:solidFill>
              <a:effectLst/>
            </a:endParaRPr>
          </a:p>
        </p:txBody>
      </p:sp>
    </p:spTree>
    <p:extLst>
      <p:ext uri="{BB962C8B-B14F-4D97-AF65-F5344CB8AC3E}">
        <p14:creationId xmlns:p14="http://schemas.microsoft.com/office/powerpoint/2010/main" val="419630359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8C37C960-91F5-4F61-B2CD-8A03792072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1" descr="Autorradiografia em papel branco">
            <a:extLst>
              <a:ext uri="{FF2B5EF4-FFF2-40B4-BE49-F238E27FC236}">
                <a16:creationId xmlns:a16="http://schemas.microsoft.com/office/drawing/2014/main" id="{E929A9F1-9EDB-40F9-884B-2DE41067BB91}"/>
              </a:ext>
            </a:extLst>
          </p:cNvPr>
          <p:cNvPicPr>
            <a:picLocks noChangeAspect="1"/>
          </p:cNvPicPr>
          <p:nvPr/>
        </p:nvPicPr>
        <p:blipFill rotWithShape="1">
          <a:blip r:embed="rId2"/>
          <a:srcRect l="18023" t="3190" b="34860"/>
          <a:stretch/>
        </p:blipFill>
        <p:spPr>
          <a:xfrm>
            <a:off x="0" y="0"/>
            <a:ext cx="12188952" cy="6858000"/>
          </a:xfrm>
          <a:prstGeom prst="rect">
            <a:avLst/>
          </a:prstGeom>
        </p:spPr>
      </p:pic>
      <p:sp>
        <p:nvSpPr>
          <p:cNvPr id="5" name="Retângulo 4">
            <a:extLst>
              <a:ext uri="{FF2B5EF4-FFF2-40B4-BE49-F238E27FC236}">
                <a16:creationId xmlns:a16="http://schemas.microsoft.com/office/drawing/2014/main" id="{14A9EE54-C266-474B-88D4-C78B93010C3D}"/>
              </a:ext>
            </a:extLst>
          </p:cNvPr>
          <p:cNvSpPr/>
          <p:nvPr/>
        </p:nvSpPr>
        <p:spPr>
          <a:xfrm rot="16200000">
            <a:off x="-3019425" y="3019425"/>
            <a:ext cx="6858000" cy="81915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pt-BR" sz="2000" b="1" dirty="0">
                <a:solidFill>
                  <a:schemeClr val="bg1"/>
                </a:solidFill>
              </a:rPr>
              <a:t>Técnico em Informática – TI</a:t>
            </a:r>
          </a:p>
          <a:p>
            <a:r>
              <a:rPr lang="pt-BR" sz="2800" dirty="0"/>
              <a:t>UC09 – Desenvolver Algoritmos</a:t>
            </a:r>
          </a:p>
        </p:txBody>
      </p:sp>
      <p:sp>
        <p:nvSpPr>
          <p:cNvPr id="6" name="Retângulo 5">
            <a:extLst>
              <a:ext uri="{FF2B5EF4-FFF2-40B4-BE49-F238E27FC236}">
                <a16:creationId xmlns:a16="http://schemas.microsoft.com/office/drawing/2014/main" id="{669EEFA8-F4D0-4082-A3FF-437607F4BE83}"/>
              </a:ext>
            </a:extLst>
          </p:cNvPr>
          <p:cNvSpPr/>
          <p:nvPr/>
        </p:nvSpPr>
        <p:spPr>
          <a:xfrm>
            <a:off x="819151" y="647699"/>
            <a:ext cx="10991849" cy="5648325"/>
          </a:xfrm>
          <a:prstGeom prst="rect">
            <a:avLst/>
          </a:prstGeom>
          <a:solidFill>
            <a:schemeClr val="dk1">
              <a:alpha val="90000"/>
            </a:schemeClr>
          </a:solidFill>
        </p:spPr>
        <p:style>
          <a:lnRef idx="2">
            <a:schemeClr val="dk1">
              <a:shade val="50000"/>
            </a:schemeClr>
          </a:lnRef>
          <a:fillRef idx="1">
            <a:schemeClr val="dk1"/>
          </a:fillRef>
          <a:effectRef idx="0">
            <a:schemeClr val="dk1"/>
          </a:effectRef>
          <a:fontRef idx="minor">
            <a:schemeClr val="lt1"/>
          </a:fontRef>
        </p:style>
        <p:txBody>
          <a:bodyPr lIns="720000" rIns="360000" rtlCol="0" anchor="t" anchorCtr="0"/>
          <a:lstStyle/>
          <a:p>
            <a:r>
              <a:rPr lang="pt-BR" sz="2800" b="1" dirty="0">
                <a:solidFill>
                  <a:schemeClr val="bg1"/>
                </a:solidFill>
              </a:rPr>
              <a:t>Lógica de Programação |  </a:t>
            </a:r>
            <a:r>
              <a:rPr lang="pt-BR" sz="2800" b="1" dirty="0" err="1">
                <a:solidFill>
                  <a:schemeClr val="bg1"/>
                </a:solidFill>
              </a:rPr>
              <a:t>logic</a:t>
            </a:r>
            <a:r>
              <a:rPr lang="pt-BR" sz="2800" b="1" dirty="0">
                <a:solidFill>
                  <a:schemeClr val="bg1"/>
                </a:solidFill>
              </a:rPr>
              <a:t> </a:t>
            </a:r>
            <a:r>
              <a:rPr lang="pt-BR" sz="2800" b="1" dirty="0" err="1">
                <a:solidFill>
                  <a:schemeClr val="bg1"/>
                </a:solidFill>
              </a:rPr>
              <a:t>programming</a:t>
            </a:r>
            <a:endParaRPr lang="pt-BR" sz="2800" b="1" dirty="0">
              <a:solidFill>
                <a:schemeClr val="bg1"/>
              </a:solidFill>
            </a:endParaRPr>
          </a:p>
          <a:p>
            <a:endParaRPr lang="pt-BR" sz="2800" b="1" dirty="0">
              <a:solidFill>
                <a:schemeClr val="bg1"/>
              </a:solidFill>
            </a:endParaRPr>
          </a:p>
          <a:p>
            <a:pPr marL="285750" indent="-285750">
              <a:lnSpc>
                <a:spcPct val="150000"/>
              </a:lnSpc>
              <a:buFont typeface="Arial" panose="020B0604020202020204" pitchFamily="34" charset="0"/>
              <a:buChar char="•"/>
            </a:pPr>
            <a:r>
              <a:rPr lang="pt-BR" b="1" dirty="0">
                <a:solidFill>
                  <a:schemeClr val="bg1"/>
                </a:solidFill>
              </a:rPr>
              <a:t>Arquitetura </a:t>
            </a:r>
          </a:p>
          <a:p>
            <a:pPr marL="742950" lvl="1" indent="-285750">
              <a:lnSpc>
                <a:spcPct val="150000"/>
              </a:lnSpc>
              <a:buFont typeface="Arial" panose="020B0604020202020204" pitchFamily="34" charset="0"/>
              <a:buChar char="•"/>
            </a:pPr>
            <a:r>
              <a:rPr lang="pt-BR" b="1" dirty="0">
                <a:solidFill>
                  <a:schemeClr val="bg1"/>
                </a:solidFill>
              </a:rPr>
              <a:t>Arquitetura de von Neumann</a:t>
            </a:r>
          </a:p>
          <a:p>
            <a:pPr lvl="2"/>
            <a:r>
              <a:rPr lang="pt-BR" b="0" i="0" dirty="0">
                <a:solidFill>
                  <a:schemeClr val="bg1"/>
                </a:solidFill>
                <a:effectLst/>
                <a:latin typeface="Arial" panose="020B0604020202020204" pitchFamily="34" charset="0"/>
              </a:rPr>
              <a:t>A máquina proposta por Von Neumann reúne os seguintes componentes:</a:t>
            </a:r>
          </a:p>
          <a:p>
            <a:pPr lvl="2">
              <a:buFont typeface="+mj-lt"/>
              <a:buAutoNum type="arabicPeriod"/>
            </a:pPr>
            <a:r>
              <a:rPr lang="pt-BR" b="0" i="0" dirty="0">
                <a:solidFill>
                  <a:schemeClr val="bg1"/>
                </a:solidFill>
                <a:effectLst/>
                <a:latin typeface="Arial" panose="020B0604020202020204" pitchFamily="34" charset="0"/>
              </a:rPr>
              <a:t>Uma </a:t>
            </a:r>
            <a:r>
              <a:rPr lang="pt-BR" b="0" i="0" u="none" strike="noStrike" dirty="0">
                <a:solidFill>
                  <a:schemeClr val="bg1"/>
                </a:solidFill>
                <a:effectLst/>
                <a:latin typeface="Arial" panose="020B0604020202020204" pitchFamily="34" charset="0"/>
              </a:rPr>
              <a:t>memória</a:t>
            </a:r>
            <a:r>
              <a:rPr lang="pt-BR" b="0" i="0" dirty="0">
                <a:solidFill>
                  <a:schemeClr val="bg1"/>
                </a:solidFill>
                <a:effectLst/>
                <a:latin typeface="Arial" panose="020B0604020202020204" pitchFamily="34" charset="0"/>
              </a:rPr>
              <a:t>;</a:t>
            </a:r>
          </a:p>
          <a:p>
            <a:pPr lvl="2">
              <a:buFont typeface="+mj-lt"/>
              <a:buAutoNum type="arabicPeriod"/>
            </a:pPr>
            <a:r>
              <a:rPr lang="pt-BR" b="0" i="0" dirty="0">
                <a:solidFill>
                  <a:schemeClr val="bg1"/>
                </a:solidFill>
                <a:effectLst/>
                <a:latin typeface="Arial" panose="020B0604020202020204" pitchFamily="34" charset="0"/>
              </a:rPr>
              <a:t>Uma </a:t>
            </a:r>
            <a:r>
              <a:rPr lang="pt-BR" b="0" i="0" u="none" strike="noStrike" dirty="0">
                <a:solidFill>
                  <a:schemeClr val="bg1"/>
                </a:solidFill>
                <a:effectLst/>
                <a:latin typeface="Arial" panose="020B0604020202020204" pitchFamily="34" charset="0"/>
              </a:rPr>
              <a:t>unidade aritmética e lógica</a:t>
            </a:r>
            <a:r>
              <a:rPr lang="pt-BR" b="0" i="0" dirty="0">
                <a:solidFill>
                  <a:schemeClr val="bg1"/>
                </a:solidFill>
                <a:effectLst/>
                <a:latin typeface="Arial" panose="020B0604020202020204" pitchFamily="34" charset="0"/>
              </a:rPr>
              <a:t> (ALU);</a:t>
            </a:r>
          </a:p>
          <a:p>
            <a:pPr lvl="2">
              <a:buFont typeface="+mj-lt"/>
              <a:buAutoNum type="arabicPeriod"/>
            </a:pPr>
            <a:r>
              <a:rPr lang="pt-BR" b="0" i="0" dirty="0">
                <a:solidFill>
                  <a:schemeClr val="bg1"/>
                </a:solidFill>
                <a:effectLst/>
                <a:latin typeface="Arial" panose="020B0604020202020204" pitchFamily="34" charset="0"/>
              </a:rPr>
              <a:t>Uma </a:t>
            </a:r>
            <a:r>
              <a:rPr lang="pt-BR" b="0" i="0" u="none" strike="noStrike" dirty="0">
                <a:solidFill>
                  <a:schemeClr val="bg1"/>
                </a:solidFill>
                <a:effectLst/>
                <a:latin typeface="Arial" panose="020B0604020202020204" pitchFamily="34" charset="0"/>
              </a:rPr>
              <a:t>Unidade de Controle</a:t>
            </a:r>
            <a:r>
              <a:rPr lang="pt-BR" b="0" i="0" dirty="0">
                <a:solidFill>
                  <a:schemeClr val="bg1"/>
                </a:solidFill>
                <a:effectLst/>
                <a:latin typeface="Arial" panose="020B0604020202020204" pitchFamily="34" charset="0"/>
              </a:rPr>
              <a:t> (CU), cuja função é a mesma da tabela de controle da </a:t>
            </a:r>
            <a:r>
              <a:rPr lang="pt-BR" b="0" i="0" u="none" strike="noStrike" dirty="0">
                <a:solidFill>
                  <a:schemeClr val="bg1"/>
                </a:solidFill>
                <a:effectLst/>
                <a:latin typeface="Arial" panose="020B0604020202020204" pitchFamily="34" charset="0"/>
              </a:rPr>
              <a:t>Máquina de Turing universal</a:t>
            </a:r>
            <a:r>
              <a:rPr lang="pt-BR" b="0" i="0" dirty="0">
                <a:solidFill>
                  <a:schemeClr val="bg1"/>
                </a:solidFill>
                <a:effectLst/>
                <a:latin typeface="Arial" panose="020B0604020202020204" pitchFamily="34" charset="0"/>
              </a:rPr>
              <a:t>: buscar um programa na memória, instrução por instrução, e executá-lo sobre os </a:t>
            </a:r>
            <a:r>
              <a:rPr lang="pt-BR" b="0" i="0" u="none" strike="noStrike" dirty="0">
                <a:solidFill>
                  <a:schemeClr val="bg1"/>
                </a:solidFill>
                <a:effectLst/>
                <a:latin typeface="Arial" panose="020B0604020202020204" pitchFamily="34" charset="0"/>
              </a:rPr>
              <a:t>dados</a:t>
            </a:r>
            <a:r>
              <a:rPr lang="pt-BR" b="0" i="0" dirty="0">
                <a:solidFill>
                  <a:schemeClr val="bg1"/>
                </a:solidFill>
                <a:effectLst/>
                <a:latin typeface="Arial" panose="020B0604020202020204" pitchFamily="34" charset="0"/>
              </a:rPr>
              <a:t> de </a:t>
            </a:r>
            <a:r>
              <a:rPr lang="pt-BR" b="0" i="0" u="none" strike="noStrike" dirty="0">
                <a:solidFill>
                  <a:schemeClr val="bg1"/>
                </a:solidFill>
                <a:effectLst/>
                <a:latin typeface="Arial" panose="020B0604020202020204" pitchFamily="34" charset="0"/>
              </a:rPr>
              <a:t>entrada</a:t>
            </a:r>
            <a:r>
              <a:rPr lang="pt-BR" b="0" i="0" dirty="0">
                <a:solidFill>
                  <a:schemeClr val="bg1"/>
                </a:solidFill>
                <a:effectLst/>
                <a:latin typeface="Arial" panose="020B0604020202020204" pitchFamily="34" charset="0"/>
              </a:rPr>
              <a:t>.</a:t>
            </a:r>
          </a:p>
        </p:txBody>
      </p:sp>
    </p:spTree>
    <p:extLst>
      <p:ext uri="{BB962C8B-B14F-4D97-AF65-F5344CB8AC3E}">
        <p14:creationId xmlns:p14="http://schemas.microsoft.com/office/powerpoint/2010/main" val="394046835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8C37C960-91F5-4F61-B2CD-8A03792072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1" descr="Autorradiografia em papel branco">
            <a:extLst>
              <a:ext uri="{FF2B5EF4-FFF2-40B4-BE49-F238E27FC236}">
                <a16:creationId xmlns:a16="http://schemas.microsoft.com/office/drawing/2014/main" id="{E929A9F1-9EDB-40F9-884B-2DE41067BB91}"/>
              </a:ext>
            </a:extLst>
          </p:cNvPr>
          <p:cNvPicPr>
            <a:picLocks noChangeAspect="1"/>
          </p:cNvPicPr>
          <p:nvPr/>
        </p:nvPicPr>
        <p:blipFill rotWithShape="1">
          <a:blip r:embed="rId2"/>
          <a:srcRect l="18023" t="3190" b="34860"/>
          <a:stretch/>
        </p:blipFill>
        <p:spPr>
          <a:xfrm>
            <a:off x="0" y="0"/>
            <a:ext cx="12188952" cy="6858000"/>
          </a:xfrm>
          <a:prstGeom prst="rect">
            <a:avLst/>
          </a:prstGeom>
        </p:spPr>
      </p:pic>
      <p:sp>
        <p:nvSpPr>
          <p:cNvPr id="5" name="Retângulo 4">
            <a:extLst>
              <a:ext uri="{FF2B5EF4-FFF2-40B4-BE49-F238E27FC236}">
                <a16:creationId xmlns:a16="http://schemas.microsoft.com/office/drawing/2014/main" id="{14A9EE54-C266-474B-88D4-C78B93010C3D}"/>
              </a:ext>
            </a:extLst>
          </p:cNvPr>
          <p:cNvSpPr/>
          <p:nvPr/>
        </p:nvSpPr>
        <p:spPr>
          <a:xfrm rot="16200000">
            <a:off x="-3019425" y="3019425"/>
            <a:ext cx="6858000" cy="81915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pt-BR" sz="2000" b="1" dirty="0">
                <a:solidFill>
                  <a:schemeClr val="bg1"/>
                </a:solidFill>
              </a:rPr>
              <a:t>Técnico em Informática – TI</a:t>
            </a:r>
          </a:p>
          <a:p>
            <a:r>
              <a:rPr lang="pt-BR" sz="2800" dirty="0"/>
              <a:t>UC09 – Desenvolver Algoritmos</a:t>
            </a:r>
          </a:p>
        </p:txBody>
      </p:sp>
      <p:sp>
        <p:nvSpPr>
          <p:cNvPr id="6" name="Retângulo 5">
            <a:extLst>
              <a:ext uri="{FF2B5EF4-FFF2-40B4-BE49-F238E27FC236}">
                <a16:creationId xmlns:a16="http://schemas.microsoft.com/office/drawing/2014/main" id="{669EEFA8-F4D0-4082-A3FF-437607F4BE83}"/>
              </a:ext>
            </a:extLst>
          </p:cNvPr>
          <p:cNvSpPr/>
          <p:nvPr/>
        </p:nvSpPr>
        <p:spPr>
          <a:xfrm>
            <a:off x="819151" y="647699"/>
            <a:ext cx="10991849" cy="5648325"/>
          </a:xfrm>
          <a:prstGeom prst="rect">
            <a:avLst/>
          </a:prstGeom>
          <a:solidFill>
            <a:schemeClr val="dk1">
              <a:alpha val="90000"/>
            </a:schemeClr>
          </a:solidFill>
        </p:spPr>
        <p:style>
          <a:lnRef idx="2">
            <a:schemeClr val="dk1">
              <a:shade val="50000"/>
            </a:schemeClr>
          </a:lnRef>
          <a:fillRef idx="1">
            <a:schemeClr val="dk1"/>
          </a:fillRef>
          <a:effectRef idx="0">
            <a:schemeClr val="dk1"/>
          </a:effectRef>
          <a:fontRef idx="minor">
            <a:schemeClr val="lt1"/>
          </a:fontRef>
        </p:style>
        <p:txBody>
          <a:bodyPr lIns="720000" rIns="360000" rtlCol="0" anchor="t" anchorCtr="0"/>
          <a:lstStyle/>
          <a:p>
            <a:r>
              <a:rPr lang="pt-BR" sz="2800" b="1" dirty="0">
                <a:solidFill>
                  <a:schemeClr val="bg1"/>
                </a:solidFill>
              </a:rPr>
              <a:t>Lógica de Programação |  </a:t>
            </a:r>
            <a:r>
              <a:rPr lang="pt-BR" sz="2800" b="1" dirty="0" err="1">
                <a:solidFill>
                  <a:schemeClr val="bg1"/>
                </a:solidFill>
              </a:rPr>
              <a:t>logic</a:t>
            </a:r>
            <a:r>
              <a:rPr lang="pt-BR" sz="2800" b="1" dirty="0">
                <a:solidFill>
                  <a:schemeClr val="bg1"/>
                </a:solidFill>
              </a:rPr>
              <a:t> </a:t>
            </a:r>
            <a:r>
              <a:rPr lang="pt-BR" sz="2800" b="1" dirty="0" err="1">
                <a:solidFill>
                  <a:schemeClr val="bg1"/>
                </a:solidFill>
              </a:rPr>
              <a:t>programming</a:t>
            </a:r>
            <a:endParaRPr lang="pt-BR" sz="2800" b="1" dirty="0">
              <a:solidFill>
                <a:schemeClr val="bg1"/>
              </a:solidFill>
            </a:endParaRPr>
          </a:p>
          <a:p>
            <a:endParaRPr lang="pt-BR" sz="2800" b="1" dirty="0">
              <a:solidFill>
                <a:schemeClr val="bg1"/>
              </a:solidFill>
            </a:endParaRPr>
          </a:p>
          <a:p>
            <a:pPr marL="285750" indent="-285750">
              <a:lnSpc>
                <a:spcPct val="150000"/>
              </a:lnSpc>
              <a:buFont typeface="Arial" panose="020B0604020202020204" pitchFamily="34" charset="0"/>
              <a:buChar char="•"/>
            </a:pPr>
            <a:r>
              <a:rPr lang="pt-BR" b="1" dirty="0">
                <a:solidFill>
                  <a:schemeClr val="bg1"/>
                </a:solidFill>
              </a:rPr>
              <a:t>Arquitetura </a:t>
            </a:r>
          </a:p>
          <a:p>
            <a:pPr marL="742950" lvl="1" indent="-285750">
              <a:lnSpc>
                <a:spcPct val="150000"/>
              </a:lnSpc>
              <a:buFont typeface="Arial" panose="020B0604020202020204" pitchFamily="34" charset="0"/>
              <a:buChar char="•"/>
            </a:pPr>
            <a:r>
              <a:rPr lang="pt-BR" b="1" dirty="0">
                <a:solidFill>
                  <a:schemeClr val="bg1"/>
                </a:solidFill>
              </a:rPr>
              <a:t>Periféricos:</a:t>
            </a:r>
          </a:p>
          <a:p>
            <a:pPr marL="1200150" lvl="2" indent="-285750">
              <a:lnSpc>
                <a:spcPct val="150000"/>
              </a:lnSpc>
              <a:buFont typeface="Arial" panose="020B0604020202020204" pitchFamily="34" charset="0"/>
              <a:buChar char="•"/>
            </a:pPr>
            <a:r>
              <a:rPr lang="pt-BR" b="1" dirty="0">
                <a:solidFill>
                  <a:schemeClr val="bg1"/>
                </a:solidFill>
              </a:rPr>
              <a:t>Entrada:</a:t>
            </a:r>
          </a:p>
          <a:p>
            <a:pPr marL="1657350" lvl="3" indent="-285750">
              <a:lnSpc>
                <a:spcPct val="150000"/>
              </a:lnSpc>
              <a:buFont typeface="Arial" panose="020B0604020202020204" pitchFamily="34" charset="0"/>
              <a:buChar char="•"/>
            </a:pPr>
            <a:r>
              <a:rPr lang="pt-BR" b="1" dirty="0">
                <a:solidFill>
                  <a:schemeClr val="bg1"/>
                </a:solidFill>
              </a:rPr>
              <a:t>Mouse, teclado</a:t>
            </a:r>
          </a:p>
          <a:p>
            <a:pPr marL="1200150" lvl="2" indent="-285750">
              <a:lnSpc>
                <a:spcPct val="150000"/>
              </a:lnSpc>
              <a:buFont typeface="Arial" panose="020B0604020202020204" pitchFamily="34" charset="0"/>
              <a:buChar char="•"/>
            </a:pPr>
            <a:r>
              <a:rPr lang="pt-BR" b="1" dirty="0">
                <a:solidFill>
                  <a:schemeClr val="bg1"/>
                </a:solidFill>
              </a:rPr>
              <a:t>Saída:</a:t>
            </a:r>
          </a:p>
          <a:p>
            <a:pPr marL="1657350" lvl="3" indent="-285750">
              <a:lnSpc>
                <a:spcPct val="150000"/>
              </a:lnSpc>
              <a:buFont typeface="Arial" panose="020B0604020202020204" pitchFamily="34" charset="0"/>
              <a:buChar char="•"/>
            </a:pPr>
            <a:r>
              <a:rPr lang="pt-BR" b="1" dirty="0">
                <a:solidFill>
                  <a:schemeClr val="bg1"/>
                </a:solidFill>
              </a:rPr>
              <a:t>Monitor, impressora</a:t>
            </a:r>
          </a:p>
          <a:p>
            <a:pPr lvl="2">
              <a:lnSpc>
                <a:spcPct val="150000"/>
              </a:lnSpc>
            </a:pPr>
            <a:endParaRPr lang="pt-BR" b="1" dirty="0">
              <a:solidFill>
                <a:schemeClr val="bg1"/>
              </a:solidFill>
            </a:endParaRPr>
          </a:p>
        </p:txBody>
      </p:sp>
    </p:spTree>
    <p:extLst>
      <p:ext uri="{BB962C8B-B14F-4D97-AF65-F5344CB8AC3E}">
        <p14:creationId xmlns:p14="http://schemas.microsoft.com/office/powerpoint/2010/main" val="412463605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8C37C960-91F5-4F61-B2CD-8A03792072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1" descr="Autorradiografia em papel branco">
            <a:extLst>
              <a:ext uri="{FF2B5EF4-FFF2-40B4-BE49-F238E27FC236}">
                <a16:creationId xmlns:a16="http://schemas.microsoft.com/office/drawing/2014/main" id="{E929A9F1-9EDB-40F9-884B-2DE41067BB91}"/>
              </a:ext>
            </a:extLst>
          </p:cNvPr>
          <p:cNvPicPr>
            <a:picLocks noChangeAspect="1"/>
          </p:cNvPicPr>
          <p:nvPr/>
        </p:nvPicPr>
        <p:blipFill rotWithShape="1">
          <a:blip r:embed="rId2"/>
          <a:srcRect l="18023" t="3190" b="34860"/>
          <a:stretch/>
        </p:blipFill>
        <p:spPr>
          <a:xfrm>
            <a:off x="0" y="0"/>
            <a:ext cx="12188952" cy="6858000"/>
          </a:xfrm>
          <a:prstGeom prst="rect">
            <a:avLst/>
          </a:prstGeom>
        </p:spPr>
      </p:pic>
      <p:sp>
        <p:nvSpPr>
          <p:cNvPr id="5" name="Retângulo 4">
            <a:extLst>
              <a:ext uri="{FF2B5EF4-FFF2-40B4-BE49-F238E27FC236}">
                <a16:creationId xmlns:a16="http://schemas.microsoft.com/office/drawing/2014/main" id="{14A9EE54-C266-474B-88D4-C78B93010C3D}"/>
              </a:ext>
            </a:extLst>
          </p:cNvPr>
          <p:cNvSpPr/>
          <p:nvPr/>
        </p:nvSpPr>
        <p:spPr>
          <a:xfrm rot="16200000">
            <a:off x="-3019425" y="3019425"/>
            <a:ext cx="6858000" cy="81915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pt-BR" sz="2000" b="1" dirty="0">
                <a:solidFill>
                  <a:schemeClr val="bg1"/>
                </a:solidFill>
              </a:rPr>
              <a:t>Técnico em Informática – TI</a:t>
            </a:r>
          </a:p>
          <a:p>
            <a:r>
              <a:rPr lang="pt-BR" sz="2800" dirty="0"/>
              <a:t>UC09 – Desenvolver Algoritmos</a:t>
            </a:r>
          </a:p>
        </p:txBody>
      </p:sp>
      <p:sp>
        <p:nvSpPr>
          <p:cNvPr id="6" name="Retângulo 5">
            <a:extLst>
              <a:ext uri="{FF2B5EF4-FFF2-40B4-BE49-F238E27FC236}">
                <a16:creationId xmlns:a16="http://schemas.microsoft.com/office/drawing/2014/main" id="{669EEFA8-F4D0-4082-A3FF-437607F4BE83}"/>
              </a:ext>
            </a:extLst>
          </p:cNvPr>
          <p:cNvSpPr/>
          <p:nvPr/>
        </p:nvSpPr>
        <p:spPr>
          <a:xfrm>
            <a:off x="819151" y="647699"/>
            <a:ext cx="10991849" cy="5648325"/>
          </a:xfrm>
          <a:prstGeom prst="rect">
            <a:avLst/>
          </a:prstGeom>
          <a:solidFill>
            <a:schemeClr val="dk1">
              <a:alpha val="90000"/>
            </a:schemeClr>
          </a:solidFill>
        </p:spPr>
        <p:style>
          <a:lnRef idx="2">
            <a:schemeClr val="dk1">
              <a:shade val="50000"/>
            </a:schemeClr>
          </a:lnRef>
          <a:fillRef idx="1">
            <a:schemeClr val="dk1"/>
          </a:fillRef>
          <a:effectRef idx="0">
            <a:schemeClr val="dk1"/>
          </a:effectRef>
          <a:fontRef idx="minor">
            <a:schemeClr val="lt1"/>
          </a:fontRef>
        </p:style>
        <p:txBody>
          <a:bodyPr lIns="720000" rIns="360000" rtlCol="0" anchor="t" anchorCtr="0"/>
          <a:lstStyle/>
          <a:p>
            <a:r>
              <a:rPr lang="pt-BR" sz="2800" b="1" dirty="0">
                <a:solidFill>
                  <a:schemeClr val="bg1"/>
                </a:solidFill>
              </a:rPr>
              <a:t>Lógica de Programação |  </a:t>
            </a:r>
            <a:r>
              <a:rPr lang="pt-BR" sz="2800" b="1" dirty="0" err="1">
                <a:solidFill>
                  <a:schemeClr val="bg1"/>
                </a:solidFill>
              </a:rPr>
              <a:t>logic</a:t>
            </a:r>
            <a:r>
              <a:rPr lang="pt-BR" sz="2800" b="1" dirty="0">
                <a:solidFill>
                  <a:schemeClr val="bg1"/>
                </a:solidFill>
              </a:rPr>
              <a:t> </a:t>
            </a:r>
            <a:r>
              <a:rPr lang="pt-BR" sz="2800" b="1" dirty="0" err="1">
                <a:solidFill>
                  <a:schemeClr val="bg1"/>
                </a:solidFill>
              </a:rPr>
              <a:t>programming</a:t>
            </a:r>
            <a:endParaRPr lang="pt-BR" sz="2800" b="1" dirty="0">
              <a:solidFill>
                <a:schemeClr val="bg1"/>
              </a:solidFill>
            </a:endParaRPr>
          </a:p>
          <a:p>
            <a:endParaRPr lang="pt-BR" sz="2800" b="1" dirty="0">
              <a:solidFill>
                <a:schemeClr val="bg1"/>
              </a:solidFill>
            </a:endParaRPr>
          </a:p>
          <a:p>
            <a:pPr marL="285750" indent="-285750">
              <a:lnSpc>
                <a:spcPct val="150000"/>
              </a:lnSpc>
              <a:buFont typeface="Arial" panose="020B0604020202020204" pitchFamily="34" charset="0"/>
              <a:buChar char="•"/>
            </a:pPr>
            <a:r>
              <a:rPr lang="pt-BR" b="1" dirty="0">
                <a:solidFill>
                  <a:schemeClr val="bg1"/>
                </a:solidFill>
              </a:rPr>
              <a:t>Estrutura de um programa:</a:t>
            </a:r>
          </a:p>
          <a:p>
            <a:pPr marL="742950" lvl="1" indent="-285750">
              <a:lnSpc>
                <a:spcPct val="150000"/>
              </a:lnSpc>
              <a:buFont typeface="Arial" panose="020B0604020202020204" pitchFamily="34" charset="0"/>
              <a:buChar char="•"/>
            </a:pPr>
            <a:r>
              <a:rPr lang="pt-BR" b="1" dirty="0">
                <a:solidFill>
                  <a:schemeClr val="bg1"/>
                </a:solidFill>
              </a:rPr>
              <a:t>Código Binário</a:t>
            </a:r>
          </a:p>
          <a:p>
            <a:pPr lvl="2" algn="just">
              <a:lnSpc>
                <a:spcPct val="150000"/>
              </a:lnSpc>
            </a:pPr>
            <a:r>
              <a:rPr lang="pt-BR" b="0" i="0" dirty="0">
                <a:solidFill>
                  <a:schemeClr val="bg1"/>
                </a:solidFill>
                <a:effectLst/>
                <a:latin typeface="Arial" panose="020B0604020202020204" pitchFamily="34" charset="0"/>
              </a:rPr>
              <a:t>O </a:t>
            </a:r>
            <a:r>
              <a:rPr lang="pt-BR" b="1" i="0" dirty="0">
                <a:solidFill>
                  <a:schemeClr val="bg1"/>
                </a:solidFill>
                <a:effectLst/>
                <a:latin typeface="Arial" panose="020B0604020202020204" pitchFamily="34" charset="0"/>
              </a:rPr>
              <a:t>sistema binário</a:t>
            </a:r>
            <a:r>
              <a:rPr lang="pt-BR" b="0" i="0" dirty="0">
                <a:solidFill>
                  <a:schemeClr val="bg1"/>
                </a:solidFill>
                <a:effectLst/>
                <a:latin typeface="Arial" panose="020B0604020202020204" pitchFamily="34" charset="0"/>
              </a:rPr>
              <a:t> ou </a:t>
            </a:r>
            <a:r>
              <a:rPr lang="pt-BR" b="1" i="0" dirty="0">
                <a:solidFill>
                  <a:schemeClr val="bg1"/>
                </a:solidFill>
                <a:effectLst/>
                <a:latin typeface="Arial" panose="020B0604020202020204" pitchFamily="34" charset="0"/>
              </a:rPr>
              <a:t>de base 2</a:t>
            </a:r>
            <a:r>
              <a:rPr lang="pt-BR" b="0" i="0" dirty="0">
                <a:solidFill>
                  <a:schemeClr val="bg1"/>
                </a:solidFill>
                <a:effectLst/>
                <a:latin typeface="Arial" panose="020B0604020202020204" pitchFamily="34" charset="0"/>
              </a:rPr>
              <a:t> é um </a:t>
            </a:r>
            <a:r>
              <a:rPr lang="pt-BR" b="0" i="0" u="none" strike="noStrike" dirty="0">
                <a:solidFill>
                  <a:schemeClr val="bg1"/>
                </a:solidFill>
                <a:effectLst/>
                <a:latin typeface="Arial" panose="020B0604020202020204" pitchFamily="34" charset="0"/>
              </a:rPr>
              <a:t>sistema de numeração</a:t>
            </a:r>
            <a:r>
              <a:rPr lang="pt-BR" b="0" i="0" dirty="0">
                <a:solidFill>
                  <a:schemeClr val="bg1"/>
                </a:solidFill>
                <a:effectLst/>
                <a:latin typeface="Arial" panose="020B0604020202020204" pitchFamily="34" charset="0"/>
              </a:rPr>
              <a:t> </a:t>
            </a:r>
            <a:r>
              <a:rPr lang="pt-BR" b="0" i="0" u="none" strike="noStrike" dirty="0">
                <a:solidFill>
                  <a:schemeClr val="bg1"/>
                </a:solidFill>
                <a:effectLst/>
                <a:latin typeface="Arial" panose="020B0604020202020204" pitchFamily="34" charset="0"/>
              </a:rPr>
              <a:t>posicional</a:t>
            </a:r>
            <a:r>
              <a:rPr lang="pt-BR" b="0" i="0" dirty="0">
                <a:solidFill>
                  <a:schemeClr val="bg1"/>
                </a:solidFill>
                <a:effectLst/>
                <a:latin typeface="Arial" panose="020B0604020202020204" pitchFamily="34" charset="0"/>
              </a:rPr>
              <a:t> em que todas as quantidades se representam com base em </a:t>
            </a:r>
            <a:r>
              <a:rPr lang="pt-BR" b="0" i="0" u="none" strike="noStrike" dirty="0">
                <a:solidFill>
                  <a:schemeClr val="bg1"/>
                </a:solidFill>
                <a:effectLst/>
                <a:latin typeface="Arial" panose="020B0604020202020204" pitchFamily="34" charset="0"/>
              </a:rPr>
              <a:t>dois</a:t>
            </a:r>
            <a:r>
              <a:rPr lang="pt-BR" b="0" i="0" dirty="0">
                <a:solidFill>
                  <a:schemeClr val="bg1"/>
                </a:solidFill>
                <a:effectLst/>
                <a:latin typeface="Arial" panose="020B0604020202020204" pitchFamily="34" charset="0"/>
              </a:rPr>
              <a:t> </a:t>
            </a:r>
            <a:r>
              <a:rPr lang="pt-BR" b="0" i="0" u="none" strike="noStrike" dirty="0">
                <a:solidFill>
                  <a:schemeClr val="bg1"/>
                </a:solidFill>
                <a:effectLst/>
                <a:latin typeface="Arial" panose="020B0604020202020204" pitchFamily="34" charset="0"/>
              </a:rPr>
              <a:t>números</a:t>
            </a:r>
            <a:r>
              <a:rPr lang="pt-BR" b="0" i="0" dirty="0">
                <a:solidFill>
                  <a:schemeClr val="bg1"/>
                </a:solidFill>
                <a:effectLst/>
                <a:latin typeface="Arial" panose="020B0604020202020204" pitchFamily="34" charset="0"/>
              </a:rPr>
              <a:t>, ou seja, </a:t>
            </a:r>
            <a:r>
              <a:rPr lang="pt-BR" b="1" i="0" u="none" strike="noStrike" dirty="0">
                <a:solidFill>
                  <a:schemeClr val="bg1"/>
                </a:solidFill>
                <a:effectLst/>
                <a:latin typeface="Arial" panose="020B0604020202020204" pitchFamily="34" charset="0"/>
              </a:rPr>
              <a:t>zero</a:t>
            </a:r>
            <a:r>
              <a:rPr lang="pt-BR" b="1" i="0" dirty="0">
                <a:solidFill>
                  <a:schemeClr val="bg1"/>
                </a:solidFill>
                <a:effectLst/>
                <a:latin typeface="Arial" panose="020B0604020202020204" pitchFamily="34" charset="0"/>
              </a:rPr>
              <a:t> e </a:t>
            </a:r>
            <a:r>
              <a:rPr lang="pt-BR" b="1" i="0" u="none" strike="noStrike" dirty="0">
                <a:solidFill>
                  <a:schemeClr val="bg1"/>
                </a:solidFill>
                <a:effectLst/>
                <a:latin typeface="Arial" panose="020B0604020202020204" pitchFamily="34" charset="0"/>
              </a:rPr>
              <a:t>um</a:t>
            </a:r>
            <a:r>
              <a:rPr lang="pt-BR" b="0" i="0" dirty="0">
                <a:solidFill>
                  <a:schemeClr val="bg1"/>
                </a:solidFill>
                <a:effectLst/>
                <a:latin typeface="Arial" panose="020B0604020202020204" pitchFamily="34" charset="0"/>
              </a:rPr>
              <a:t> (0 e 1).</a:t>
            </a:r>
          </a:p>
          <a:p>
            <a:pPr lvl="2" algn="just">
              <a:lnSpc>
                <a:spcPct val="150000"/>
              </a:lnSpc>
            </a:pPr>
            <a:r>
              <a:rPr lang="pt-BR" b="0" i="0" dirty="0">
                <a:solidFill>
                  <a:schemeClr val="bg1"/>
                </a:solidFill>
                <a:effectLst/>
                <a:latin typeface="Arial" panose="020B0604020202020204" pitchFamily="34" charset="0"/>
              </a:rPr>
              <a:t>Os </a:t>
            </a:r>
            <a:r>
              <a:rPr lang="pt-BR" b="0" i="0" u="none" strike="noStrike" dirty="0">
                <a:solidFill>
                  <a:schemeClr val="bg1"/>
                </a:solidFill>
                <a:effectLst/>
                <a:latin typeface="Arial" panose="020B0604020202020204" pitchFamily="34" charset="0"/>
              </a:rPr>
              <a:t>computadores</a:t>
            </a:r>
            <a:r>
              <a:rPr lang="pt-BR" b="0" i="0" dirty="0">
                <a:solidFill>
                  <a:schemeClr val="bg1"/>
                </a:solidFill>
                <a:effectLst/>
                <a:latin typeface="Arial" panose="020B0604020202020204" pitchFamily="34" charset="0"/>
              </a:rPr>
              <a:t> digitais trabalham internamente com dois níveis de </a:t>
            </a:r>
            <a:r>
              <a:rPr lang="pt-BR" b="0" i="0" u="none" strike="noStrike" dirty="0">
                <a:solidFill>
                  <a:schemeClr val="bg1"/>
                </a:solidFill>
                <a:effectLst/>
                <a:latin typeface="Arial" panose="020B0604020202020204" pitchFamily="34" charset="0"/>
              </a:rPr>
              <a:t>tensão</a:t>
            </a:r>
            <a:r>
              <a:rPr lang="pt-BR" b="0" i="0" dirty="0">
                <a:solidFill>
                  <a:schemeClr val="bg1"/>
                </a:solidFill>
                <a:effectLst/>
                <a:latin typeface="Arial" panose="020B0604020202020204" pitchFamily="34" charset="0"/>
              </a:rPr>
              <a:t>, pelo que o seu sistema de numeração natural é o sistema binário. Com efeito, num sistema simples como este é possível simplificar o cálculo, com o auxílio da </a:t>
            </a:r>
            <a:r>
              <a:rPr lang="pt-BR" b="0" i="0" u="none" strike="noStrike" dirty="0">
                <a:solidFill>
                  <a:schemeClr val="bg1"/>
                </a:solidFill>
                <a:effectLst/>
                <a:latin typeface="Arial" panose="020B0604020202020204" pitchFamily="34" charset="0"/>
              </a:rPr>
              <a:t>lógica booliana</a:t>
            </a:r>
            <a:r>
              <a:rPr lang="pt-BR" b="0" i="0" dirty="0">
                <a:solidFill>
                  <a:schemeClr val="bg1"/>
                </a:solidFill>
                <a:effectLst/>
                <a:latin typeface="Arial" panose="020B0604020202020204" pitchFamily="34" charset="0"/>
              </a:rPr>
              <a:t>. Em computação, chama-se um dígito binário (0 ou 1) de </a:t>
            </a:r>
            <a:r>
              <a:rPr lang="pt-BR" b="0" i="1" u="none" strike="noStrike" dirty="0">
                <a:solidFill>
                  <a:schemeClr val="bg1"/>
                </a:solidFill>
                <a:effectLst/>
                <a:latin typeface="Arial" panose="020B0604020202020204" pitchFamily="34" charset="0"/>
              </a:rPr>
              <a:t>bit</a:t>
            </a:r>
            <a:r>
              <a:rPr lang="pt-BR" b="0" i="0" dirty="0">
                <a:solidFill>
                  <a:schemeClr val="bg1"/>
                </a:solidFill>
                <a:effectLst/>
                <a:latin typeface="Arial" panose="020B0604020202020204" pitchFamily="34" charset="0"/>
              </a:rPr>
              <a:t>, que vem do </a:t>
            </a:r>
            <a:r>
              <a:rPr lang="pt-BR" b="0" i="0" u="none" strike="noStrike" dirty="0">
                <a:solidFill>
                  <a:schemeClr val="bg1"/>
                </a:solidFill>
                <a:effectLst/>
                <a:latin typeface="Arial" panose="020B0604020202020204" pitchFamily="34" charset="0"/>
              </a:rPr>
              <a:t>inglês</a:t>
            </a:r>
            <a:r>
              <a:rPr lang="pt-BR" b="0" i="0" dirty="0">
                <a:solidFill>
                  <a:schemeClr val="bg1"/>
                </a:solidFill>
                <a:effectLst/>
                <a:latin typeface="Arial" panose="020B0604020202020204" pitchFamily="34" charset="0"/>
              </a:rPr>
              <a:t> </a:t>
            </a:r>
            <a:r>
              <a:rPr lang="pt-BR" b="1" i="1" dirty="0" err="1">
                <a:solidFill>
                  <a:schemeClr val="bg1"/>
                </a:solidFill>
                <a:effectLst/>
                <a:latin typeface="Arial" panose="020B0604020202020204" pitchFamily="34" charset="0"/>
              </a:rPr>
              <a:t>Bi</a:t>
            </a:r>
            <a:r>
              <a:rPr lang="pt-BR" b="0" i="1" dirty="0" err="1">
                <a:solidFill>
                  <a:schemeClr val="bg1"/>
                </a:solidFill>
                <a:effectLst/>
                <a:latin typeface="Arial" panose="020B0604020202020204" pitchFamily="34" charset="0"/>
              </a:rPr>
              <a:t>nary</a:t>
            </a:r>
            <a:r>
              <a:rPr lang="pt-BR" b="0" i="1" dirty="0">
                <a:solidFill>
                  <a:schemeClr val="bg1"/>
                </a:solidFill>
                <a:effectLst/>
                <a:latin typeface="Arial" panose="020B0604020202020204" pitchFamily="34" charset="0"/>
              </a:rPr>
              <a:t> </a:t>
            </a:r>
            <a:r>
              <a:rPr lang="pt-BR" b="0" i="1" dirty="0" err="1">
                <a:solidFill>
                  <a:schemeClr val="bg1"/>
                </a:solidFill>
                <a:effectLst/>
                <a:latin typeface="Arial" panose="020B0604020202020204" pitchFamily="34" charset="0"/>
              </a:rPr>
              <a:t>Digi</a:t>
            </a:r>
            <a:r>
              <a:rPr lang="pt-BR" b="1" i="1" dirty="0" err="1">
                <a:solidFill>
                  <a:schemeClr val="bg1"/>
                </a:solidFill>
                <a:effectLst/>
                <a:latin typeface="Arial" panose="020B0604020202020204" pitchFamily="34" charset="0"/>
              </a:rPr>
              <a:t>t</a:t>
            </a:r>
            <a:r>
              <a:rPr lang="pt-BR" b="0" i="0" dirty="0">
                <a:solidFill>
                  <a:schemeClr val="bg1"/>
                </a:solidFill>
                <a:effectLst/>
                <a:latin typeface="Arial" panose="020B0604020202020204" pitchFamily="34" charset="0"/>
              </a:rPr>
              <a:t>. Um agrupamento de 8 bits corresponde a um </a:t>
            </a:r>
            <a:r>
              <a:rPr lang="pt-BR" b="0" i="0" u="none" strike="noStrike" dirty="0">
                <a:solidFill>
                  <a:schemeClr val="bg1"/>
                </a:solidFill>
                <a:effectLst/>
                <a:latin typeface="Arial" panose="020B0604020202020204" pitchFamily="34" charset="0"/>
                <a:hlinkClick r:id="rId3" tooltip="Byte">
                  <a:extLst>
                    <a:ext uri="{A12FA001-AC4F-418D-AE19-62706E023703}">
                      <ahyp:hlinkClr xmlns:ahyp="http://schemas.microsoft.com/office/drawing/2018/hyperlinkcolor" val="tx"/>
                    </a:ext>
                  </a:extLst>
                </a:hlinkClick>
              </a:rPr>
              <a:t>byte</a:t>
            </a:r>
            <a:r>
              <a:rPr lang="pt-BR" b="0" i="0" dirty="0">
                <a:solidFill>
                  <a:schemeClr val="bg1"/>
                </a:solidFill>
                <a:effectLst/>
                <a:latin typeface="Arial" panose="020B0604020202020204" pitchFamily="34" charset="0"/>
              </a:rPr>
              <a:t> (</a:t>
            </a:r>
            <a:r>
              <a:rPr lang="pt-BR" b="1" i="1" dirty="0" err="1">
                <a:solidFill>
                  <a:schemeClr val="bg1"/>
                </a:solidFill>
                <a:effectLst/>
                <a:latin typeface="Arial" panose="020B0604020202020204" pitchFamily="34" charset="0"/>
              </a:rPr>
              <a:t>B</a:t>
            </a:r>
            <a:r>
              <a:rPr lang="pt-BR" b="0" i="1" dirty="0" err="1">
                <a:solidFill>
                  <a:schemeClr val="bg1"/>
                </a:solidFill>
                <a:effectLst/>
                <a:latin typeface="Arial" panose="020B0604020202020204" pitchFamily="34" charset="0"/>
              </a:rPr>
              <a:t>inar</a:t>
            </a:r>
            <a:r>
              <a:rPr lang="pt-BR" b="1" i="1" dirty="0" err="1">
                <a:solidFill>
                  <a:schemeClr val="bg1"/>
                </a:solidFill>
                <a:effectLst/>
                <a:latin typeface="Arial" panose="020B0604020202020204" pitchFamily="34" charset="0"/>
              </a:rPr>
              <a:t>y</a:t>
            </a:r>
            <a:r>
              <a:rPr lang="pt-BR" b="0" i="1" dirty="0">
                <a:solidFill>
                  <a:schemeClr val="bg1"/>
                </a:solidFill>
                <a:effectLst/>
                <a:latin typeface="Arial" panose="020B0604020202020204" pitchFamily="34" charset="0"/>
              </a:rPr>
              <a:t> </a:t>
            </a:r>
            <a:r>
              <a:rPr lang="pt-BR" b="1" i="1" dirty="0" err="1">
                <a:solidFill>
                  <a:schemeClr val="bg1"/>
                </a:solidFill>
                <a:effectLst/>
                <a:latin typeface="Arial" panose="020B0604020202020204" pitchFamily="34" charset="0"/>
              </a:rPr>
              <a:t>Te</a:t>
            </a:r>
            <a:r>
              <a:rPr lang="pt-BR" b="0" i="1" dirty="0" err="1">
                <a:solidFill>
                  <a:schemeClr val="bg1"/>
                </a:solidFill>
                <a:effectLst/>
                <a:latin typeface="Arial" panose="020B0604020202020204" pitchFamily="34" charset="0"/>
              </a:rPr>
              <a:t>rm</a:t>
            </a:r>
            <a:r>
              <a:rPr lang="pt-BR" b="0" i="0" dirty="0">
                <a:solidFill>
                  <a:schemeClr val="bg1"/>
                </a:solidFill>
                <a:effectLst/>
                <a:latin typeface="Arial" panose="020B0604020202020204" pitchFamily="34" charset="0"/>
              </a:rPr>
              <a:t>). </a:t>
            </a:r>
          </a:p>
          <a:p>
            <a:pPr marL="742950" lvl="1" indent="-285750">
              <a:lnSpc>
                <a:spcPct val="150000"/>
              </a:lnSpc>
              <a:buFont typeface="Arial" panose="020B0604020202020204" pitchFamily="34" charset="0"/>
              <a:buChar char="•"/>
            </a:pPr>
            <a:endParaRPr lang="pt-BR" b="1" dirty="0">
              <a:solidFill>
                <a:schemeClr val="bg1"/>
              </a:solidFill>
            </a:endParaRPr>
          </a:p>
          <a:p>
            <a:pPr lvl="2">
              <a:lnSpc>
                <a:spcPct val="150000"/>
              </a:lnSpc>
            </a:pPr>
            <a:endParaRPr lang="pt-BR" b="1" dirty="0">
              <a:solidFill>
                <a:schemeClr val="bg1"/>
              </a:solidFill>
            </a:endParaRPr>
          </a:p>
        </p:txBody>
      </p:sp>
    </p:spTree>
    <p:extLst>
      <p:ext uri="{BB962C8B-B14F-4D97-AF65-F5344CB8AC3E}">
        <p14:creationId xmlns:p14="http://schemas.microsoft.com/office/powerpoint/2010/main" val="10369692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8C37C960-91F5-4F61-B2CD-8A03792072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1" descr="Autorradiografia em papel branco">
            <a:extLst>
              <a:ext uri="{FF2B5EF4-FFF2-40B4-BE49-F238E27FC236}">
                <a16:creationId xmlns:a16="http://schemas.microsoft.com/office/drawing/2014/main" id="{E929A9F1-9EDB-40F9-884B-2DE41067BB91}"/>
              </a:ext>
            </a:extLst>
          </p:cNvPr>
          <p:cNvPicPr>
            <a:picLocks noChangeAspect="1"/>
          </p:cNvPicPr>
          <p:nvPr/>
        </p:nvPicPr>
        <p:blipFill rotWithShape="1">
          <a:blip r:embed="rId2"/>
          <a:srcRect l="18023" t="3190" b="34860"/>
          <a:stretch/>
        </p:blipFill>
        <p:spPr>
          <a:xfrm>
            <a:off x="0" y="0"/>
            <a:ext cx="12188952" cy="6858000"/>
          </a:xfrm>
          <a:prstGeom prst="rect">
            <a:avLst/>
          </a:prstGeom>
        </p:spPr>
      </p:pic>
      <p:sp>
        <p:nvSpPr>
          <p:cNvPr id="5" name="Retângulo 4">
            <a:extLst>
              <a:ext uri="{FF2B5EF4-FFF2-40B4-BE49-F238E27FC236}">
                <a16:creationId xmlns:a16="http://schemas.microsoft.com/office/drawing/2014/main" id="{14A9EE54-C266-474B-88D4-C78B93010C3D}"/>
              </a:ext>
            </a:extLst>
          </p:cNvPr>
          <p:cNvSpPr/>
          <p:nvPr/>
        </p:nvSpPr>
        <p:spPr>
          <a:xfrm rot="16200000">
            <a:off x="-3019425" y="3019425"/>
            <a:ext cx="6858000" cy="81915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pt-BR" sz="2000" b="1" dirty="0">
                <a:solidFill>
                  <a:schemeClr val="bg1"/>
                </a:solidFill>
              </a:rPr>
              <a:t>Técnico em Informática – TI</a:t>
            </a:r>
          </a:p>
          <a:p>
            <a:r>
              <a:rPr lang="pt-BR" sz="2800" dirty="0"/>
              <a:t>UC09 – Desenvolver Algoritmos</a:t>
            </a:r>
          </a:p>
        </p:txBody>
      </p:sp>
      <p:sp>
        <p:nvSpPr>
          <p:cNvPr id="6" name="Retângulo 5">
            <a:extLst>
              <a:ext uri="{FF2B5EF4-FFF2-40B4-BE49-F238E27FC236}">
                <a16:creationId xmlns:a16="http://schemas.microsoft.com/office/drawing/2014/main" id="{669EEFA8-F4D0-4082-A3FF-437607F4BE83}"/>
              </a:ext>
            </a:extLst>
          </p:cNvPr>
          <p:cNvSpPr/>
          <p:nvPr/>
        </p:nvSpPr>
        <p:spPr>
          <a:xfrm>
            <a:off x="819151" y="647699"/>
            <a:ext cx="10991849" cy="5648325"/>
          </a:xfrm>
          <a:prstGeom prst="rect">
            <a:avLst/>
          </a:prstGeom>
          <a:solidFill>
            <a:schemeClr val="dk1">
              <a:alpha val="90000"/>
            </a:schemeClr>
          </a:solidFill>
        </p:spPr>
        <p:style>
          <a:lnRef idx="2">
            <a:schemeClr val="dk1">
              <a:shade val="50000"/>
            </a:schemeClr>
          </a:lnRef>
          <a:fillRef idx="1">
            <a:schemeClr val="dk1"/>
          </a:fillRef>
          <a:effectRef idx="0">
            <a:schemeClr val="dk1"/>
          </a:effectRef>
          <a:fontRef idx="minor">
            <a:schemeClr val="lt1"/>
          </a:fontRef>
        </p:style>
        <p:txBody>
          <a:bodyPr lIns="720000" rIns="360000" rtlCol="0" anchor="t" anchorCtr="0"/>
          <a:lstStyle/>
          <a:p>
            <a:r>
              <a:rPr lang="pt-BR" sz="2800" b="1" dirty="0" err="1"/>
              <a:t>Summary</a:t>
            </a:r>
            <a:endParaRPr lang="pt-BR" sz="2800" b="1" dirty="0"/>
          </a:p>
          <a:p>
            <a:r>
              <a:rPr lang="pt-BR" sz="2800" b="1" dirty="0"/>
              <a:t>	Lógica de Programação |  </a:t>
            </a:r>
            <a:r>
              <a:rPr lang="pt-BR" sz="2800" b="1" dirty="0" err="1"/>
              <a:t>logic</a:t>
            </a:r>
            <a:r>
              <a:rPr lang="pt-BR" sz="2800" b="1" dirty="0"/>
              <a:t> </a:t>
            </a:r>
            <a:r>
              <a:rPr lang="pt-BR" sz="2800" b="1" dirty="0" err="1"/>
              <a:t>programming</a:t>
            </a:r>
            <a:endParaRPr lang="pt-BR" sz="2800" b="1" dirty="0"/>
          </a:p>
          <a:p>
            <a:endParaRPr lang="pt-BR" sz="2800" b="1" dirty="0"/>
          </a:p>
          <a:p>
            <a:pPr marL="285750" indent="-285750">
              <a:lnSpc>
                <a:spcPct val="150000"/>
              </a:lnSpc>
              <a:buFont typeface="Arial" panose="020B0604020202020204" pitchFamily="34" charset="0"/>
              <a:buChar char="•"/>
            </a:pPr>
            <a:r>
              <a:rPr lang="pt-BR" dirty="0"/>
              <a:t>Arquitetura:</a:t>
            </a:r>
          </a:p>
          <a:p>
            <a:pPr marL="742950" lvl="1" indent="-285750">
              <a:lnSpc>
                <a:spcPct val="150000"/>
              </a:lnSpc>
              <a:buFont typeface="Arial" panose="020B0604020202020204" pitchFamily="34" charset="0"/>
              <a:buChar char="•"/>
            </a:pPr>
            <a:r>
              <a:rPr lang="pt-BR" dirty="0"/>
              <a:t>Modelo de computação</a:t>
            </a:r>
          </a:p>
          <a:p>
            <a:pPr marL="742950" lvl="1" indent="-285750">
              <a:lnSpc>
                <a:spcPct val="150000"/>
              </a:lnSpc>
              <a:buFont typeface="Arial" panose="020B0604020202020204" pitchFamily="34" charset="0"/>
              <a:buChar char="•"/>
            </a:pPr>
            <a:r>
              <a:rPr lang="pt-BR" dirty="0"/>
              <a:t>Arquitetura de von Neumann</a:t>
            </a:r>
          </a:p>
          <a:p>
            <a:pPr marL="742950" lvl="1" indent="-285750">
              <a:lnSpc>
                <a:spcPct val="150000"/>
              </a:lnSpc>
              <a:buFont typeface="Arial" panose="020B0604020202020204" pitchFamily="34" charset="0"/>
              <a:buChar char="•"/>
            </a:pPr>
            <a:r>
              <a:rPr lang="pt-BR" dirty="0"/>
              <a:t>Desvantagens da arquitetura de von Neumann</a:t>
            </a:r>
          </a:p>
          <a:p>
            <a:pPr marL="285750" indent="-285750">
              <a:lnSpc>
                <a:spcPct val="150000"/>
              </a:lnSpc>
              <a:buFont typeface="Arial" panose="020B0604020202020204" pitchFamily="34" charset="0"/>
              <a:buChar char="•"/>
            </a:pPr>
            <a:r>
              <a:rPr lang="pt-BR" dirty="0"/>
              <a:t>Elementos de um computador:</a:t>
            </a:r>
          </a:p>
          <a:p>
            <a:pPr marL="742950" lvl="1" indent="-285750">
              <a:lnSpc>
                <a:spcPct val="150000"/>
              </a:lnSpc>
              <a:buFont typeface="Arial" panose="020B0604020202020204" pitchFamily="34" charset="0"/>
              <a:buChar char="•"/>
            </a:pPr>
            <a:r>
              <a:rPr lang="pt-BR" dirty="0"/>
              <a:t>Periféricos</a:t>
            </a:r>
          </a:p>
          <a:p>
            <a:pPr marL="742950" lvl="1" indent="-285750">
              <a:lnSpc>
                <a:spcPct val="150000"/>
              </a:lnSpc>
              <a:buFont typeface="Arial" panose="020B0604020202020204" pitchFamily="34" charset="0"/>
              <a:buChar char="•"/>
            </a:pPr>
            <a:r>
              <a:rPr lang="pt-BR" dirty="0"/>
              <a:t>Componentes</a:t>
            </a:r>
          </a:p>
          <a:p>
            <a:pPr marL="742950" lvl="1" indent="-285750">
              <a:lnSpc>
                <a:spcPct val="150000"/>
              </a:lnSpc>
              <a:buFont typeface="Arial" panose="020B0604020202020204" pitchFamily="34" charset="0"/>
              <a:buChar char="•"/>
            </a:pPr>
            <a:endParaRPr lang="pt-BR" dirty="0"/>
          </a:p>
        </p:txBody>
      </p:sp>
    </p:spTree>
    <p:extLst>
      <p:ext uri="{BB962C8B-B14F-4D97-AF65-F5344CB8AC3E}">
        <p14:creationId xmlns:p14="http://schemas.microsoft.com/office/powerpoint/2010/main" val="336728392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8C37C960-91F5-4F61-B2CD-8A03792072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1" descr="Autorradiografia em papel branco">
            <a:extLst>
              <a:ext uri="{FF2B5EF4-FFF2-40B4-BE49-F238E27FC236}">
                <a16:creationId xmlns:a16="http://schemas.microsoft.com/office/drawing/2014/main" id="{E929A9F1-9EDB-40F9-884B-2DE41067BB91}"/>
              </a:ext>
            </a:extLst>
          </p:cNvPr>
          <p:cNvPicPr>
            <a:picLocks noChangeAspect="1"/>
          </p:cNvPicPr>
          <p:nvPr/>
        </p:nvPicPr>
        <p:blipFill rotWithShape="1">
          <a:blip r:embed="rId2"/>
          <a:srcRect l="18023" t="3190" b="34860"/>
          <a:stretch/>
        </p:blipFill>
        <p:spPr>
          <a:xfrm>
            <a:off x="0" y="0"/>
            <a:ext cx="12188952" cy="6858000"/>
          </a:xfrm>
          <a:prstGeom prst="rect">
            <a:avLst/>
          </a:prstGeom>
        </p:spPr>
      </p:pic>
      <p:sp>
        <p:nvSpPr>
          <p:cNvPr id="5" name="Retângulo 4">
            <a:extLst>
              <a:ext uri="{FF2B5EF4-FFF2-40B4-BE49-F238E27FC236}">
                <a16:creationId xmlns:a16="http://schemas.microsoft.com/office/drawing/2014/main" id="{14A9EE54-C266-474B-88D4-C78B93010C3D}"/>
              </a:ext>
            </a:extLst>
          </p:cNvPr>
          <p:cNvSpPr/>
          <p:nvPr/>
        </p:nvSpPr>
        <p:spPr>
          <a:xfrm rot="16200000">
            <a:off x="-3019425" y="3019425"/>
            <a:ext cx="6858000" cy="81915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pt-BR" sz="2000" b="1" dirty="0">
                <a:solidFill>
                  <a:schemeClr val="bg1"/>
                </a:solidFill>
              </a:rPr>
              <a:t>Técnico em Informática – TI</a:t>
            </a:r>
          </a:p>
          <a:p>
            <a:r>
              <a:rPr lang="pt-BR" sz="2800" dirty="0"/>
              <a:t>UC09 – Desenvolver Algoritmos</a:t>
            </a:r>
          </a:p>
        </p:txBody>
      </p:sp>
      <p:sp>
        <p:nvSpPr>
          <p:cNvPr id="6" name="Retângulo 5">
            <a:extLst>
              <a:ext uri="{FF2B5EF4-FFF2-40B4-BE49-F238E27FC236}">
                <a16:creationId xmlns:a16="http://schemas.microsoft.com/office/drawing/2014/main" id="{669EEFA8-F4D0-4082-A3FF-437607F4BE83}"/>
              </a:ext>
            </a:extLst>
          </p:cNvPr>
          <p:cNvSpPr/>
          <p:nvPr/>
        </p:nvSpPr>
        <p:spPr>
          <a:xfrm>
            <a:off x="819151" y="647699"/>
            <a:ext cx="10991849" cy="5648325"/>
          </a:xfrm>
          <a:prstGeom prst="rect">
            <a:avLst/>
          </a:prstGeom>
          <a:solidFill>
            <a:schemeClr val="dk1">
              <a:alpha val="90000"/>
            </a:schemeClr>
          </a:solidFill>
        </p:spPr>
        <p:style>
          <a:lnRef idx="2">
            <a:schemeClr val="dk1">
              <a:shade val="50000"/>
            </a:schemeClr>
          </a:lnRef>
          <a:fillRef idx="1">
            <a:schemeClr val="dk1"/>
          </a:fillRef>
          <a:effectRef idx="0">
            <a:schemeClr val="dk1"/>
          </a:effectRef>
          <a:fontRef idx="minor">
            <a:schemeClr val="lt1"/>
          </a:fontRef>
        </p:style>
        <p:txBody>
          <a:bodyPr lIns="720000" rIns="360000" rtlCol="0" anchor="t" anchorCtr="0"/>
          <a:lstStyle/>
          <a:p>
            <a:r>
              <a:rPr lang="pt-BR" sz="2800" b="1" dirty="0">
                <a:solidFill>
                  <a:schemeClr val="bg1"/>
                </a:solidFill>
              </a:rPr>
              <a:t>Lógica de Programação |  </a:t>
            </a:r>
            <a:r>
              <a:rPr lang="pt-BR" sz="2800" b="1" dirty="0" err="1">
                <a:solidFill>
                  <a:schemeClr val="bg1"/>
                </a:solidFill>
              </a:rPr>
              <a:t>logic</a:t>
            </a:r>
            <a:r>
              <a:rPr lang="pt-BR" sz="2800" b="1" dirty="0">
                <a:solidFill>
                  <a:schemeClr val="bg1"/>
                </a:solidFill>
              </a:rPr>
              <a:t> </a:t>
            </a:r>
            <a:r>
              <a:rPr lang="pt-BR" sz="2800" b="1" dirty="0" err="1">
                <a:solidFill>
                  <a:schemeClr val="bg1"/>
                </a:solidFill>
              </a:rPr>
              <a:t>programming</a:t>
            </a:r>
            <a:endParaRPr lang="pt-BR" sz="2800" b="1" dirty="0">
              <a:solidFill>
                <a:schemeClr val="bg1"/>
              </a:solidFill>
            </a:endParaRPr>
          </a:p>
          <a:p>
            <a:endParaRPr lang="pt-BR" sz="2800" b="1" dirty="0">
              <a:solidFill>
                <a:schemeClr val="bg1"/>
              </a:solidFill>
            </a:endParaRPr>
          </a:p>
          <a:p>
            <a:pPr marL="285750" indent="-285750">
              <a:lnSpc>
                <a:spcPct val="150000"/>
              </a:lnSpc>
              <a:buFont typeface="Arial" panose="020B0604020202020204" pitchFamily="34" charset="0"/>
              <a:buChar char="•"/>
            </a:pPr>
            <a:r>
              <a:rPr lang="pt-BR" b="1" dirty="0">
                <a:solidFill>
                  <a:schemeClr val="bg1"/>
                </a:solidFill>
              </a:rPr>
              <a:t>Estrutura de um programa:</a:t>
            </a:r>
          </a:p>
          <a:p>
            <a:pPr marL="742950" lvl="1" indent="-285750">
              <a:lnSpc>
                <a:spcPct val="150000"/>
              </a:lnSpc>
              <a:buFont typeface="Arial" panose="020B0604020202020204" pitchFamily="34" charset="0"/>
              <a:buChar char="•"/>
            </a:pPr>
            <a:r>
              <a:rPr lang="pt-BR" b="1" dirty="0">
                <a:solidFill>
                  <a:schemeClr val="bg1"/>
                </a:solidFill>
              </a:rPr>
              <a:t>Código Binário</a:t>
            </a:r>
          </a:p>
          <a:p>
            <a:pPr lvl="2" algn="just">
              <a:lnSpc>
                <a:spcPct val="150000"/>
              </a:lnSpc>
            </a:pPr>
            <a:r>
              <a:rPr lang="pt-BR" b="0" i="0" dirty="0">
                <a:solidFill>
                  <a:schemeClr val="bg1"/>
                </a:solidFill>
                <a:effectLst/>
                <a:latin typeface="Arial" panose="020B0604020202020204" pitchFamily="34" charset="0"/>
              </a:rPr>
              <a:t>Cálculo de conversão de decimal para binário e de binário para decimal:</a:t>
            </a:r>
          </a:p>
          <a:p>
            <a:pPr lvl="2" algn="just">
              <a:lnSpc>
                <a:spcPct val="150000"/>
              </a:lnSpc>
            </a:pPr>
            <a:r>
              <a:rPr lang="pt-BR" dirty="0">
                <a:solidFill>
                  <a:schemeClr val="bg1"/>
                </a:solidFill>
                <a:latin typeface="Arial" panose="020B0604020202020204" pitchFamily="34" charset="0"/>
              </a:rPr>
              <a:t>	decimal para binário devemos dividir o decimal por 2 até que o quociente seja 	zero. Logo pegamos o resto da divisão pegando os números de forma inversa.</a:t>
            </a:r>
          </a:p>
          <a:p>
            <a:pPr marL="742950" lvl="1" indent="-285750" algn="just">
              <a:lnSpc>
                <a:spcPct val="150000"/>
              </a:lnSpc>
              <a:buFont typeface="Arial" panose="020B0604020202020204" pitchFamily="34" charset="0"/>
              <a:buChar char="•"/>
            </a:pPr>
            <a:r>
              <a:rPr lang="pt-BR" b="0" i="0" dirty="0">
                <a:solidFill>
                  <a:schemeClr val="bg1"/>
                </a:solidFill>
                <a:effectLst/>
                <a:latin typeface="Arial" panose="020B0604020202020204" pitchFamily="34" charset="0"/>
              </a:rPr>
              <a:t>Código Hexadecimal:</a:t>
            </a:r>
          </a:p>
          <a:p>
            <a:pPr marL="1200150" lvl="2" indent="-285750" algn="just">
              <a:lnSpc>
                <a:spcPct val="150000"/>
              </a:lnSpc>
              <a:buFont typeface="Arial" panose="020B0604020202020204" pitchFamily="34" charset="0"/>
              <a:buChar char="•"/>
            </a:pPr>
            <a:r>
              <a:rPr lang="pt-BR" b="0" i="0" dirty="0">
                <a:solidFill>
                  <a:schemeClr val="bg1"/>
                </a:solidFill>
                <a:effectLst/>
                <a:latin typeface="Arial" panose="020B0604020202020204" pitchFamily="34" charset="0"/>
              </a:rPr>
              <a:t>O </a:t>
            </a:r>
            <a:r>
              <a:rPr lang="pt-BR" b="1" i="0" dirty="0">
                <a:solidFill>
                  <a:schemeClr val="bg1"/>
                </a:solidFill>
                <a:effectLst/>
                <a:latin typeface="Arial" panose="020B0604020202020204" pitchFamily="34" charset="0"/>
              </a:rPr>
              <a:t>sistema hexadecimal</a:t>
            </a:r>
            <a:r>
              <a:rPr lang="pt-BR" b="0" i="0" dirty="0">
                <a:solidFill>
                  <a:schemeClr val="bg1"/>
                </a:solidFill>
                <a:effectLst/>
                <a:latin typeface="Arial" panose="020B0604020202020204" pitchFamily="34" charset="0"/>
              </a:rPr>
              <a:t> é um </a:t>
            </a:r>
            <a:r>
              <a:rPr lang="pt-BR" b="0" i="0" u="none" strike="noStrike" dirty="0">
                <a:solidFill>
                  <a:schemeClr val="bg1"/>
                </a:solidFill>
                <a:effectLst/>
                <a:latin typeface="Arial" panose="020B0604020202020204" pitchFamily="34" charset="0"/>
              </a:rPr>
              <a:t>sistema de numeração</a:t>
            </a:r>
            <a:r>
              <a:rPr lang="pt-BR" b="0" i="0" dirty="0">
                <a:solidFill>
                  <a:schemeClr val="bg1"/>
                </a:solidFill>
                <a:effectLst/>
                <a:latin typeface="Arial" panose="020B0604020202020204" pitchFamily="34" charset="0"/>
              </a:rPr>
              <a:t> posicional que representa os números </a:t>
            </a:r>
            <a:r>
              <a:rPr lang="pt-BR" b="1" i="0" dirty="0">
                <a:solidFill>
                  <a:schemeClr val="bg1"/>
                </a:solidFill>
                <a:effectLst/>
                <a:latin typeface="Arial" panose="020B0604020202020204" pitchFamily="34" charset="0"/>
              </a:rPr>
              <a:t>em base 16</a:t>
            </a:r>
            <a:r>
              <a:rPr lang="pt-BR" b="0" i="0" dirty="0">
                <a:solidFill>
                  <a:schemeClr val="bg1"/>
                </a:solidFill>
                <a:effectLst/>
                <a:latin typeface="Arial" panose="020B0604020202020204" pitchFamily="34" charset="0"/>
              </a:rPr>
              <a:t>, portanto empregando 16 símbolos.</a:t>
            </a:r>
          </a:p>
          <a:p>
            <a:pPr marL="1200150" lvl="2" indent="-285750" algn="just">
              <a:lnSpc>
                <a:spcPct val="150000"/>
              </a:lnSpc>
              <a:buFont typeface="Arial" panose="020B0604020202020204" pitchFamily="34" charset="0"/>
              <a:buChar char="•"/>
            </a:pPr>
            <a:endParaRPr lang="pt-BR" b="0" i="0" dirty="0">
              <a:solidFill>
                <a:schemeClr val="bg1"/>
              </a:solidFill>
              <a:effectLst/>
              <a:latin typeface="Arial" panose="020B0604020202020204" pitchFamily="34" charset="0"/>
            </a:endParaRPr>
          </a:p>
          <a:p>
            <a:pPr marL="742950" lvl="1" indent="-285750">
              <a:lnSpc>
                <a:spcPct val="150000"/>
              </a:lnSpc>
              <a:buFont typeface="Arial" panose="020B0604020202020204" pitchFamily="34" charset="0"/>
              <a:buChar char="•"/>
            </a:pPr>
            <a:endParaRPr lang="pt-BR" b="1" dirty="0">
              <a:solidFill>
                <a:schemeClr val="bg1"/>
              </a:solidFill>
            </a:endParaRPr>
          </a:p>
          <a:p>
            <a:pPr lvl="2">
              <a:lnSpc>
                <a:spcPct val="150000"/>
              </a:lnSpc>
            </a:pPr>
            <a:endParaRPr lang="pt-BR" b="1" dirty="0">
              <a:solidFill>
                <a:schemeClr val="bg1"/>
              </a:solidFill>
            </a:endParaRPr>
          </a:p>
        </p:txBody>
      </p:sp>
      <p:pic>
        <p:nvPicPr>
          <p:cNvPr id="8" name="Gráfico 7">
            <a:extLst>
              <a:ext uri="{FF2B5EF4-FFF2-40B4-BE49-F238E27FC236}">
                <a16:creationId xmlns:a16="http://schemas.microsoft.com/office/drawing/2014/main" id="{4DBCCA2C-EAC7-4513-BD96-1175557C2C3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772762" y="5339750"/>
            <a:ext cx="7084626" cy="456207"/>
          </a:xfrm>
          <a:prstGeom prst="rect">
            <a:avLst/>
          </a:prstGeom>
        </p:spPr>
      </p:pic>
    </p:spTree>
    <p:extLst>
      <p:ext uri="{BB962C8B-B14F-4D97-AF65-F5344CB8AC3E}">
        <p14:creationId xmlns:p14="http://schemas.microsoft.com/office/powerpoint/2010/main" val="205717949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8C37C960-91F5-4F61-B2CD-8A03792072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1" descr="Autorradiografia em papel branco">
            <a:extLst>
              <a:ext uri="{FF2B5EF4-FFF2-40B4-BE49-F238E27FC236}">
                <a16:creationId xmlns:a16="http://schemas.microsoft.com/office/drawing/2014/main" id="{E929A9F1-9EDB-40F9-884B-2DE41067BB91}"/>
              </a:ext>
            </a:extLst>
          </p:cNvPr>
          <p:cNvPicPr>
            <a:picLocks noChangeAspect="1"/>
          </p:cNvPicPr>
          <p:nvPr/>
        </p:nvPicPr>
        <p:blipFill rotWithShape="1">
          <a:blip r:embed="rId2"/>
          <a:srcRect l="18023" t="3190" b="34860"/>
          <a:stretch/>
        </p:blipFill>
        <p:spPr>
          <a:xfrm>
            <a:off x="0" y="0"/>
            <a:ext cx="12188952" cy="6858000"/>
          </a:xfrm>
          <a:prstGeom prst="rect">
            <a:avLst/>
          </a:prstGeom>
        </p:spPr>
      </p:pic>
      <p:sp>
        <p:nvSpPr>
          <p:cNvPr id="5" name="Retângulo 4">
            <a:extLst>
              <a:ext uri="{FF2B5EF4-FFF2-40B4-BE49-F238E27FC236}">
                <a16:creationId xmlns:a16="http://schemas.microsoft.com/office/drawing/2014/main" id="{14A9EE54-C266-474B-88D4-C78B93010C3D}"/>
              </a:ext>
            </a:extLst>
          </p:cNvPr>
          <p:cNvSpPr/>
          <p:nvPr/>
        </p:nvSpPr>
        <p:spPr>
          <a:xfrm rot="16200000">
            <a:off x="-3019425" y="3019425"/>
            <a:ext cx="6858000" cy="81915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pt-BR" sz="2000" b="1" dirty="0">
                <a:solidFill>
                  <a:schemeClr val="bg1"/>
                </a:solidFill>
              </a:rPr>
              <a:t>Técnico em Informática – TI</a:t>
            </a:r>
          </a:p>
          <a:p>
            <a:r>
              <a:rPr lang="pt-BR" sz="2800" dirty="0"/>
              <a:t>UC09 – Desenvolver Algoritmos</a:t>
            </a:r>
          </a:p>
        </p:txBody>
      </p:sp>
      <p:sp>
        <p:nvSpPr>
          <p:cNvPr id="6" name="Retângulo 5">
            <a:extLst>
              <a:ext uri="{FF2B5EF4-FFF2-40B4-BE49-F238E27FC236}">
                <a16:creationId xmlns:a16="http://schemas.microsoft.com/office/drawing/2014/main" id="{669EEFA8-F4D0-4082-A3FF-437607F4BE83}"/>
              </a:ext>
            </a:extLst>
          </p:cNvPr>
          <p:cNvSpPr/>
          <p:nvPr/>
        </p:nvSpPr>
        <p:spPr>
          <a:xfrm>
            <a:off x="819151" y="647699"/>
            <a:ext cx="10991849" cy="5648325"/>
          </a:xfrm>
          <a:prstGeom prst="rect">
            <a:avLst/>
          </a:prstGeom>
          <a:solidFill>
            <a:schemeClr val="dk1">
              <a:alpha val="90000"/>
            </a:schemeClr>
          </a:solidFill>
        </p:spPr>
        <p:style>
          <a:lnRef idx="2">
            <a:schemeClr val="dk1">
              <a:shade val="50000"/>
            </a:schemeClr>
          </a:lnRef>
          <a:fillRef idx="1">
            <a:schemeClr val="dk1"/>
          </a:fillRef>
          <a:effectRef idx="0">
            <a:schemeClr val="dk1"/>
          </a:effectRef>
          <a:fontRef idx="minor">
            <a:schemeClr val="lt1"/>
          </a:fontRef>
        </p:style>
        <p:txBody>
          <a:bodyPr lIns="720000" rIns="360000" rtlCol="0" anchor="t" anchorCtr="0"/>
          <a:lstStyle/>
          <a:p>
            <a:r>
              <a:rPr lang="pt-BR" sz="2800" b="1" dirty="0">
                <a:solidFill>
                  <a:schemeClr val="bg1"/>
                </a:solidFill>
              </a:rPr>
              <a:t>Lógica de Programação |  </a:t>
            </a:r>
            <a:r>
              <a:rPr lang="pt-BR" sz="2800" b="1" dirty="0" err="1">
                <a:solidFill>
                  <a:schemeClr val="bg1"/>
                </a:solidFill>
              </a:rPr>
              <a:t>logic</a:t>
            </a:r>
            <a:r>
              <a:rPr lang="pt-BR" sz="2800" b="1" dirty="0">
                <a:solidFill>
                  <a:schemeClr val="bg1"/>
                </a:solidFill>
              </a:rPr>
              <a:t> </a:t>
            </a:r>
            <a:r>
              <a:rPr lang="pt-BR" sz="2800" b="1" dirty="0" err="1">
                <a:solidFill>
                  <a:schemeClr val="bg1"/>
                </a:solidFill>
              </a:rPr>
              <a:t>programming</a:t>
            </a:r>
            <a:endParaRPr lang="pt-BR" sz="2800" b="1" dirty="0">
              <a:solidFill>
                <a:schemeClr val="bg1"/>
              </a:solidFill>
            </a:endParaRPr>
          </a:p>
          <a:p>
            <a:endParaRPr lang="pt-BR" sz="2800" b="1" dirty="0">
              <a:solidFill>
                <a:schemeClr val="bg1"/>
              </a:solidFill>
            </a:endParaRPr>
          </a:p>
          <a:p>
            <a:pPr marL="285750" indent="-285750">
              <a:lnSpc>
                <a:spcPct val="150000"/>
              </a:lnSpc>
              <a:buFont typeface="Arial" panose="020B0604020202020204" pitchFamily="34" charset="0"/>
              <a:buChar char="•"/>
            </a:pPr>
            <a:r>
              <a:rPr lang="pt-BR" b="1" dirty="0">
                <a:solidFill>
                  <a:schemeClr val="bg1"/>
                </a:solidFill>
              </a:rPr>
              <a:t>Estrutura de um programa:</a:t>
            </a:r>
          </a:p>
          <a:p>
            <a:pPr marL="742950" lvl="1" indent="-285750">
              <a:lnSpc>
                <a:spcPct val="150000"/>
              </a:lnSpc>
              <a:buFont typeface="Arial" panose="020B0604020202020204" pitchFamily="34" charset="0"/>
              <a:buChar char="•"/>
            </a:pPr>
            <a:r>
              <a:rPr lang="pt-BR" b="1" dirty="0">
                <a:solidFill>
                  <a:schemeClr val="bg1"/>
                </a:solidFill>
              </a:rPr>
              <a:t>Octal</a:t>
            </a:r>
          </a:p>
          <a:p>
            <a:pPr lvl="2"/>
            <a:r>
              <a:rPr lang="pt-BR" b="1" i="0" dirty="0">
                <a:solidFill>
                  <a:schemeClr val="bg1"/>
                </a:solidFill>
                <a:effectLst/>
                <a:latin typeface="Arial" panose="020B0604020202020204" pitchFamily="34" charset="0"/>
              </a:rPr>
              <a:t>Sistema Octal</a:t>
            </a:r>
            <a:r>
              <a:rPr lang="pt-BR" b="0" i="0" dirty="0">
                <a:solidFill>
                  <a:schemeClr val="bg1"/>
                </a:solidFill>
                <a:effectLst/>
                <a:latin typeface="Arial" panose="020B0604020202020204" pitchFamily="34" charset="0"/>
              </a:rPr>
              <a:t> é um </a:t>
            </a:r>
            <a:r>
              <a:rPr lang="pt-BR" b="0" i="0" u="none" strike="noStrike" dirty="0">
                <a:solidFill>
                  <a:schemeClr val="bg1"/>
                </a:solidFill>
                <a:effectLst/>
                <a:latin typeface="Arial" panose="020B0604020202020204" pitchFamily="34" charset="0"/>
              </a:rPr>
              <a:t>sistema de numeração</a:t>
            </a:r>
            <a:r>
              <a:rPr lang="pt-BR" b="0" i="0" dirty="0">
                <a:solidFill>
                  <a:schemeClr val="bg1"/>
                </a:solidFill>
                <a:effectLst/>
                <a:latin typeface="Arial" panose="020B0604020202020204" pitchFamily="34" charset="0"/>
              </a:rPr>
              <a:t> cuja base é 8, ou seja, utiliza 8 símbolos para a representação de quantidade. No ocidente, estes símbolos são os </a:t>
            </a:r>
            <a:r>
              <a:rPr lang="pt-BR" b="0" i="0" u="none" strike="noStrike" dirty="0">
                <a:solidFill>
                  <a:schemeClr val="bg1"/>
                </a:solidFill>
                <a:effectLst/>
                <a:latin typeface="Arial" panose="020B0604020202020204" pitchFamily="34" charset="0"/>
              </a:rPr>
              <a:t>algarismos arábicos</a:t>
            </a:r>
            <a:r>
              <a:rPr lang="pt-BR" b="0" i="0" dirty="0">
                <a:solidFill>
                  <a:schemeClr val="bg1"/>
                </a:solidFill>
                <a:effectLst/>
                <a:latin typeface="Arial" panose="020B0604020202020204" pitchFamily="34" charset="0"/>
              </a:rPr>
              <a:t>.</a:t>
            </a:r>
          </a:p>
          <a:p>
            <a:pPr lvl="2"/>
            <a:r>
              <a:rPr lang="pt-BR" b="0" i="0" dirty="0">
                <a:solidFill>
                  <a:schemeClr val="bg1"/>
                </a:solidFill>
                <a:effectLst/>
                <a:latin typeface="Arial" panose="020B0604020202020204" pitchFamily="34" charset="0"/>
              </a:rPr>
              <a:t>O octal foi muito utilizado em informática como uma alternativa mais compacta ao </a:t>
            </a:r>
            <a:r>
              <a:rPr lang="pt-BR" b="0" i="0" u="none" strike="noStrike" dirty="0">
                <a:solidFill>
                  <a:schemeClr val="bg1"/>
                </a:solidFill>
                <a:effectLst/>
                <a:latin typeface="Arial" panose="020B0604020202020204" pitchFamily="34" charset="0"/>
              </a:rPr>
              <a:t>binário</a:t>
            </a:r>
            <a:r>
              <a:rPr lang="pt-BR" b="0" i="0" dirty="0">
                <a:solidFill>
                  <a:schemeClr val="bg1"/>
                </a:solidFill>
                <a:effectLst/>
                <a:latin typeface="Arial" panose="020B0604020202020204" pitchFamily="34" charset="0"/>
              </a:rPr>
              <a:t> na programação em </a:t>
            </a:r>
            <a:r>
              <a:rPr lang="pt-BR" b="0" i="0" u="none" strike="noStrike" dirty="0">
                <a:solidFill>
                  <a:schemeClr val="bg1"/>
                </a:solidFill>
                <a:effectLst/>
                <a:latin typeface="Arial" panose="020B0604020202020204" pitchFamily="34" charset="0"/>
              </a:rPr>
              <a:t>linguagem de máquina</a:t>
            </a:r>
            <a:r>
              <a:rPr lang="pt-BR" b="0" i="0" dirty="0">
                <a:solidFill>
                  <a:schemeClr val="bg1"/>
                </a:solidFill>
                <a:effectLst/>
                <a:latin typeface="Arial" panose="020B0604020202020204" pitchFamily="34" charset="0"/>
              </a:rPr>
              <a:t>. Hoje, o </a:t>
            </a:r>
            <a:r>
              <a:rPr lang="pt-BR" b="0" i="0" u="none" strike="noStrike" dirty="0">
                <a:solidFill>
                  <a:schemeClr val="bg1"/>
                </a:solidFill>
                <a:effectLst/>
                <a:latin typeface="Arial" panose="020B0604020202020204" pitchFamily="34" charset="0"/>
              </a:rPr>
              <a:t>sistema hexadecimal</a:t>
            </a:r>
            <a:r>
              <a:rPr lang="pt-BR" b="0" i="0" dirty="0">
                <a:solidFill>
                  <a:schemeClr val="bg1"/>
                </a:solidFill>
                <a:effectLst/>
                <a:latin typeface="Arial" panose="020B0604020202020204" pitchFamily="34" charset="0"/>
              </a:rPr>
              <a:t> é mais utilizado como alternativa ao binário.</a:t>
            </a:r>
          </a:p>
          <a:p>
            <a:pPr marL="742950" lvl="1" indent="-285750" algn="just">
              <a:lnSpc>
                <a:spcPct val="150000"/>
              </a:lnSpc>
              <a:buFont typeface="Arial" panose="020B0604020202020204" pitchFamily="34" charset="0"/>
              <a:buChar char="•"/>
            </a:pPr>
            <a:r>
              <a:rPr lang="pt-BR" b="0" i="0" dirty="0">
                <a:solidFill>
                  <a:schemeClr val="bg1"/>
                </a:solidFill>
                <a:effectLst/>
                <a:latin typeface="Arial" panose="020B0604020202020204" pitchFamily="34" charset="0"/>
              </a:rPr>
              <a:t>Decimal</a:t>
            </a:r>
          </a:p>
          <a:p>
            <a:pPr lvl="2" algn="just">
              <a:lnSpc>
                <a:spcPct val="150000"/>
              </a:lnSpc>
            </a:pPr>
            <a:r>
              <a:rPr lang="pt-BR" sz="1600" b="0" i="0" dirty="0">
                <a:solidFill>
                  <a:schemeClr val="bg1"/>
                </a:solidFill>
                <a:effectLst/>
                <a:latin typeface="Arial" panose="020B0604020202020204" pitchFamily="34" charset="0"/>
              </a:rPr>
              <a:t>O </a:t>
            </a:r>
            <a:r>
              <a:rPr lang="pt-BR" sz="1600" b="1" i="0" dirty="0">
                <a:solidFill>
                  <a:schemeClr val="bg1"/>
                </a:solidFill>
                <a:effectLst/>
                <a:latin typeface="Arial" panose="020B0604020202020204" pitchFamily="34" charset="0"/>
              </a:rPr>
              <a:t>sistema decimal</a:t>
            </a:r>
            <a:r>
              <a:rPr lang="pt-BR" sz="1600" b="0" i="0" dirty="0">
                <a:solidFill>
                  <a:schemeClr val="bg1"/>
                </a:solidFill>
                <a:effectLst/>
                <a:latin typeface="Arial" panose="020B0604020202020204" pitchFamily="34" charset="0"/>
              </a:rPr>
              <a:t> é um </a:t>
            </a:r>
            <a:r>
              <a:rPr lang="pt-BR" sz="1600" b="0" i="0" u="none" strike="noStrike" dirty="0">
                <a:solidFill>
                  <a:schemeClr val="bg1"/>
                </a:solidFill>
                <a:effectLst/>
                <a:latin typeface="Arial" panose="020B0604020202020204" pitchFamily="34" charset="0"/>
              </a:rPr>
              <a:t>sistema de numeração de posição</a:t>
            </a:r>
            <a:r>
              <a:rPr lang="pt-BR" sz="1600" b="0" i="0" dirty="0">
                <a:solidFill>
                  <a:schemeClr val="bg1"/>
                </a:solidFill>
                <a:effectLst/>
                <a:latin typeface="Arial" panose="020B0604020202020204" pitchFamily="34" charset="0"/>
              </a:rPr>
              <a:t> que utiliza a </a:t>
            </a:r>
            <a:r>
              <a:rPr lang="pt-BR" sz="1600" b="0" i="0" u="none" strike="noStrike" dirty="0">
                <a:solidFill>
                  <a:schemeClr val="bg1"/>
                </a:solidFill>
                <a:effectLst/>
                <a:latin typeface="Arial" panose="020B0604020202020204" pitchFamily="34" charset="0"/>
              </a:rPr>
              <a:t>base</a:t>
            </a:r>
            <a:r>
              <a:rPr lang="pt-BR" sz="1600" b="0" i="0" dirty="0">
                <a:solidFill>
                  <a:schemeClr val="bg1"/>
                </a:solidFill>
                <a:effectLst/>
                <a:latin typeface="Arial" panose="020B0604020202020204" pitchFamily="34" charset="0"/>
              </a:rPr>
              <a:t> </a:t>
            </a:r>
            <a:r>
              <a:rPr lang="pt-BR" sz="1600" b="0" i="0" u="none" strike="noStrike" dirty="0">
                <a:solidFill>
                  <a:schemeClr val="bg1"/>
                </a:solidFill>
                <a:effectLst/>
                <a:latin typeface="Arial" panose="020B0604020202020204" pitchFamily="34" charset="0"/>
              </a:rPr>
              <a:t>dez</a:t>
            </a:r>
            <a:r>
              <a:rPr lang="pt-BR" sz="1600" b="0" i="0" dirty="0">
                <a:solidFill>
                  <a:schemeClr val="bg1"/>
                </a:solidFill>
                <a:effectLst/>
                <a:latin typeface="Arial" panose="020B0604020202020204" pitchFamily="34" charset="0"/>
              </a:rPr>
              <a:t>.</a:t>
            </a:r>
            <a:endParaRPr lang="pt-BR" sz="1600" dirty="0">
              <a:solidFill>
                <a:schemeClr val="bg1"/>
              </a:solidFill>
              <a:latin typeface="Arial" panose="020B0604020202020204" pitchFamily="34" charset="0"/>
            </a:endParaRPr>
          </a:p>
          <a:p>
            <a:pPr lvl="2"/>
            <a:r>
              <a:rPr lang="pt-BR" sz="1600" b="0" i="0" dirty="0">
                <a:solidFill>
                  <a:schemeClr val="bg1"/>
                </a:solidFill>
                <a:effectLst/>
                <a:latin typeface="Arial" panose="020B0604020202020204" pitchFamily="34" charset="0"/>
              </a:rPr>
              <a:t>Um </a:t>
            </a:r>
            <a:r>
              <a:rPr lang="pt-BR" sz="1600" b="0" i="0" u="none" strike="noStrike" dirty="0">
                <a:solidFill>
                  <a:schemeClr val="bg1"/>
                </a:solidFill>
                <a:effectLst/>
                <a:latin typeface="Arial" panose="020B0604020202020204" pitchFamily="34" charset="0"/>
              </a:rPr>
              <a:t>sistema de numeração</a:t>
            </a:r>
            <a:r>
              <a:rPr lang="pt-BR" sz="1600" b="0" i="0" dirty="0">
                <a:solidFill>
                  <a:schemeClr val="bg1"/>
                </a:solidFill>
                <a:effectLst/>
                <a:latin typeface="Arial" panose="020B0604020202020204" pitchFamily="34" charset="0"/>
              </a:rPr>
              <a:t> é um conjunto de princípios constituindo o artifício lógico de classificação em grupos e subgrupos das unidades que formam os números. A </a:t>
            </a:r>
            <a:r>
              <a:rPr lang="pt-BR" sz="1600" b="0" i="0" u="none" strike="noStrike" dirty="0">
                <a:solidFill>
                  <a:schemeClr val="bg1"/>
                </a:solidFill>
                <a:effectLst/>
                <a:latin typeface="Arial" panose="020B0604020202020204" pitchFamily="34" charset="0"/>
              </a:rPr>
              <a:t>base</a:t>
            </a:r>
            <a:r>
              <a:rPr lang="pt-BR" sz="1600" b="0" i="0" dirty="0">
                <a:solidFill>
                  <a:schemeClr val="bg1"/>
                </a:solidFill>
                <a:effectLst/>
                <a:latin typeface="Arial" panose="020B0604020202020204" pitchFamily="34" charset="0"/>
              </a:rPr>
              <a:t> de um sistema de numeração é uma certa quantidade de unidades que deve constituir uma unidade de ordem imediatamente superior. Os sistemas de numeração tem seu nome derivado da sua base, ou seja, o </a:t>
            </a:r>
            <a:r>
              <a:rPr lang="pt-BR" sz="1600" b="0" i="0" u="none" strike="noStrike" dirty="0">
                <a:solidFill>
                  <a:schemeClr val="bg1"/>
                </a:solidFill>
                <a:effectLst/>
                <a:latin typeface="Arial" panose="020B0604020202020204" pitchFamily="34" charset="0"/>
              </a:rPr>
              <a:t>sistema binário</a:t>
            </a:r>
            <a:r>
              <a:rPr lang="pt-BR" sz="1600" b="0" i="0" dirty="0">
                <a:solidFill>
                  <a:schemeClr val="bg1"/>
                </a:solidFill>
                <a:effectLst/>
                <a:latin typeface="Arial" panose="020B0604020202020204" pitchFamily="34" charset="0"/>
              </a:rPr>
              <a:t> tem base </a:t>
            </a:r>
            <a:r>
              <a:rPr lang="pt-BR" sz="1600" b="0" i="0" u="none" strike="noStrike" dirty="0">
                <a:solidFill>
                  <a:schemeClr val="bg1"/>
                </a:solidFill>
                <a:effectLst/>
                <a:latin typeface="Arial" panose="020B0604020202020204" pitchFamily="34" charset="0"/>
              </a:rPr>
              <a:t>dois</a:t>
            </a:r>
            <a:r>
              <a:rPr lang="pt-BR" sz="1600" b="0" i="0" dirty="0">
                <a:solidFill>
                  <a:schemeClr val="bg1"/>
                </a:solidFill>
                <a:effectLst/>
                <a:latin typeface="Arial" panose="020B0604020202020204" pitchFamily="34" charset="0"/>
              </a:rPr>
              <a:t>, o sistema </a:t>
            </a:r>
            <a:r>
              <a:rPr lang="pt-BR" sz="1600" b="0" i="0" dirty="0" err="1">
                <a:solidFill>
                  <a:schemeClr val="bg1"/>
                </a:solidFill>
                <a:effectLst/>
                <a:latin typeface="Arial" panose="020B0604020202020204" pitchFamily="34" charset="0"/>
              </a:rPr>
              <a:t>septimal</a:t>
            </a:r>
            <a:r>
              <a:rPr lang="pt-BR" sz="1600" b="0" i="0" dirty="0">
                <a:solidFill>
                  <a:schemeClr val="bg1"/>
                </a:solidFill>
                <a:effectLst/>
                <a:latin typeface="Arial" panose="020B0604020202020204" pitchFamily="34" charset="0"/>
              </a:rPr>
              <a:t> tem base </a:t>
            </a:r>
            <a:r>
              <a:rPr lang="pt-BR" sz="1600" b="0" i="0" u="none" strike="noStrike" dirty="0">
                <a:solidFill>
                  <a:schemeClr val="bg1"/>
                </a:solidFill>
                <a:effectLst/>
                <a:latin typeface="Arial" panose="020B0604020202020204" pitchFamily="34" charset="0"/>
              </a:rPr>
              <a:t>sete</a:t>
            </a:r>
            <a:r>
              <a:rPr lang="pt-BR" sz="1600" b="0" i="0" dirty="0">
                <a:solidFill>
                  <a:schemeClr val="bg1"/>
                </a:solidFill>
                <a:effectLst/>
                <a:latin typeface="Arial" panose="020B0604020202020204" pitchFamily="34" charset="0"/>
              </a:rPr>
              <a:t> e o decimal tem base </a:t>
            </a:r>
            <a:r>
              <a:rPr lang="pt-BR" sz="1600" b="0" i="0" u="none" strike="noStrike" dirty="0">
                <a:solidFill>
                  <a:schemeClr val="bg1"/>
                </a:solidFill>
                <a:effectLst/>
                <a:latin typeface="Arial" panose="020B0604020202020204" pitchFamily="34" charset="0"/>
              </a:rPr>
              <a:t>dez</a:t>
            </a:r>
            <a:r>
              <a:rPr lang="pt-BR" sz="1600" b="0" i="0" dirty="0">
                <a:solidFill>
                  <a:schemeClr val="bg1"/>
                </a:solidFill>
                <a:effectLst/>
                <a:latin typeface="Arial" panose="020B0604020202020204" pitchFamily="34" charset="0"/>
              </a:rPr>
              <a:t>.</a:t>
            </a:r>
            <a:br>
              <a:rPr lang="pt-BR" dirty="0">
                <a:solidFill>
                  <a:schemeClr val="bg1"/>
                </a:solidFill>
              </a:rPr>
            </a:br>
            <a:endParaRPr lang="pt-BR" b="0" i="0" dirty="0">
              <a:solidFill>
                <a:schemeClr val="bg1"/>
              </a:solidFill>
              <a:effectLst/>
              <a:latin typeface="Arial" panose="020B0604020202020204" pitchFamily="34" charset="0"/>
            </a:endParaRPr>
          </a:p>
          <a:p>
            <a:pPr marL="742950" lvl="1" indent="-285750" algn="just">
              <a:lnSpc>
                <a:spcPct val="150000"/>
              </a:lnSpc>
              <a:buFont typeface="Arial" panose="020B0604020202020204" pitchFamily="34" charset="0"/>
              <a:buChar char="•"/>
            </a:pPr>
            <a:endParaRPr lang="pt-BR" b="0" i="0" dirty="0">
              <a:solidFill>
                <a:schemeClr val="bg1"/>
              </a:solidFill>
              <a:effectLst/>
              <a:latin typeface="Arial" panose="020B0604020202020204" pitchFamily="34" charset="0"/>
            </a:endParaRPr>
          </a:p>
          <a:p>
            <a:pPr marL="742950" lvl="1" indent="-285750">
              <a:lnSpc>
                <a:spcPct val="150000"/>
              </a:lnSpc>
              <a:buFont typeface="Arial" panose="020B0604020202020204" pitchFamily="34" charset="0"/>
              <a:buChar char="•"/>
            </a:pPr>
            <a:endParaRPr lang="pt-BR" b="1" dirty="0">
              <a:solidFill>
                <a:schemeClr val="bg1"/>
              </a:solidFill>
            </a:endParaRPr>
          </a:p>
          <a:p>
            <a:pPr lvl="2">
              <a:lnSpc>
                <a:spcPct val="150000"/>
              </a:lnSpc>
            </a:pPr>
            <a:endParaRPr lang="pt-BR" b="1" dirty="0">
              <a:solidFill>
                <a:schemeClr val="bg1"/>
              </a:solidFill>
            </a:endParaRPr>
          </a:p>
        </p:txBody>
      </p:sp>
    </p:spTree>
    <p:extLst>
      <p:ext uri="{BB962C8B-B14F-4D97-AF65-F5344CB8AC3E}">
        <p14:creationId xmlns:p14="http://schemas.microsoft.com/office/powerpoint/2010/main" val="386600906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8C37C960-91F5-4F61-B2CD-8A03792072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1" descr="Autorradiografia em papel branco">
            <a:extLst>
              <a:ext uri="{FF2B5EF4-FFF2-40B4-BE49-F238E27FC236}">
                <a16:creationId xmlns:a16="http://schemas.microsoft.com/office/drawing/2014/main" id="{E929A9F1-9EDB-40F9-884B-2DE41067BB91}"/>
              </a:ext>
            </a:extLst>
          </p:cNvPr>
          <p:cNvPicPr>
            <a:picLocks noChangeAspect="1"/>
          </p:cNvPicPr>
          <p:nvPr/>
        </p:nvPicPr>
        <p:blipFill rotWithShape="1">
          <a:blip r:embed="rId2"/>
          <a:srcRect l="18023" t="3190" b="34860"/>
          <a:stretch/>
        </p:blipFill>
        <p:spPr>
          <a:xfrm>
            <a:off x="0" y="0"/>
            <a:ext cx="12188952" cy="6858000"/>
          </a:xfrm>
          <a:prstGeom prst="rect">
            <a:avLst/>
          </a:prstGeom>
        </p:spPr>
      </p:pic>
      <p:sp>
        <p:nvSpPr>
          <p:cNvPr id="5" name="Retângulo 4">
            <a:extLst>
              <a:ext uri="{FF2B5EF4-FFF2-40B4-BE49-F238E27FC236}">
                <a16:creationId xmlns:a16="http://schemas.microsoft.com/office/drawing/2014/main" id="{14A9EE54-C266-474B-88D4-C78B93010C3D}"/>
              </a:ext>
            </a:extLst>
          </p:cNvPr>
          <p:cNvSpPr/>
          <p:nvPr/>
        </p:nvSpPr>
        <p:spPr>
          <a:xfrm rot="16200000">
            <a:off x="-3019425" y="3019425"/>
            <a:ext cx="6858000" cy="81915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pt-BR" sz="2000" b="1" dirty="0">
                <a:solidFill>
                  <a:schemeClr val="bg1"/>
                </a:solidFill>
              </a:rPr>
              <a:t>Técnico em Informática – TI</a:t>
            </a:r>
          </a:p>
          <a:p>
            <a:r>
              <a:rPr lang="pt-BR" sz="2800" dirty="0"/>
              <a:t>UC09 – Desenvolver Algoritmos</a:t>
            </a:r>
          </a:p>
        </p:txBody>
      </p:sp>
      <p:sp>
        <p:nvSpPr>
          <p:cNvPr id="6" name="Retângulo 5">
            <a:extLst>
              <a:ext uri="{FF2B5EF4-FFF2-40B4-BE49-F238E27FC236}">
                <a16:creationId xmlns:a16="http://schemas.microsoft.com/office/drawing/2014/main" id="{669EEFA8-F4D0-4082-A3FF-437607F4BE83}"/>
              </a:ext>
            </a:extLst>
          </p:cNvPr>
          <p:cNvSpPr/>
          <p:nvPr/>
        </p:nvSpPr>
        <p:spPr>
          <a:xfrm>
            <a:off x="819151" y="647699"/>
            <a:ext cx="10991849" cy="5648325"/>
          </a:xfrm>
          <a:prstGeom prst="rect">
            <a:avLst/>
          </a:prstGeom>
          <a:solidFill>
            <a:schemeClr val="dk1">
              <a:alpha val="90000"/>
            </a:schemeClr>
          </a:solidFill>
        </p:spPr>
        <p:style>
          <a:lnRef idx="2">
            <a:schemeClr val="dk1">
              <a:shade val="50000"/>
            </a:schemeClr>
          </a:lnRef>
          <a:fillRef idx="1">
            <a:schemeClr val="dk1"/>
          </a:fillRef>
          <a:effectRef idx="0">
            <a:schemeClr val="dk1"/>
          </a:effectRef>
          <a:fontRef idx="minor">
            <a:schemeClr val="lt1"/>
          </a:fontRef>
        </p:style>
        <p:txBody>
          <a:bodyPr lIns="720000" rIns="360000" rtlCol="0" anchor="t" anchorCtr="0"/>
          <a:lstStyle/>
          <a:p>
            <a:r>
              <a:rPr lang="pt-BR" sz="2800" b="1" dirty="0">
                <a:solidFill>
                  <a:schemeClr val="bg1"/>
                </a:solidFill>
              </a:rPr>
              <a:t>Lógica de Programação |  </a:t>
            </a:r>
            <a:r>
              <a:rPr lang="pt-BR" sz="2800" b="1" dirty="0" err="1">
                <a:solidFill>
                  <a:schemeClr val="bg1"/>
                </a:solidFill>
              </a:rPr>
              <a:t>logic</a:t>
            </a:r>
            <a:r>
              <a:rPr lang="pt-BR" sz="2800" b="1" dirty="0">
                <a:solidFill>
                  <a:schemeClr val="bg1"/>
                </a:solidFill>
              </a:rPr>
              <a:t> </a:t>
            </a:r>
            <a:r>
              <a:rPr lang="pt-BR" sz="2800" b="1" dirty="0" err="1">
                <a:solidFill>
                  <a:schemeClr val="bg1"/>
                </a:solidFill>
              </a:rPr>
              <a:t>programming</a:t>
            </a:r>
            <a:endParaRPr lang="pt-BR" sz="2800" b="1" dirty="0">
              <a:solidFill>
                <a:schemeClr val="bg1"/>
              </a:solidFill>
            </a:endParaRPr>
          </a:p>
          <a:p>
            <a:endParaRPr lang="pt-BR" sz="2800" b="1" dirty="0">
              <a:solidFill>
                <a:schemeClr val="bg1"/>
              </a:solidFill>
            </a:endParaRPr>
          </a:p>
          <a:p>
            <a:pPr lvl="2">
              <a:lnSpc>
                <a:spcPct val="150000"/>
              </a:lnSpc>
            </a:pPr>
            <a:r>
              <a:rPr lang="pt-BR" b="1" dirty="0">
                <a:solidFill>
                  <a:schemeClr val="bg1"/>
                </a:solidFill>
              </a:rPr>
              <a:t>Prática NASM</a:t>
            </a:r>
          </a:p>
        </p:txBody>
      </p:sp>
    </p:spTree>
    <p:extLst>
      <p:ext uri="{BB962C8B-B14F-4D97-AF65-F5344CB8AC3E}">
        <p14:creationId xmlns:p14="http://schemas.microsoft.com/office/powerpoint/2010/main" val="335438838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8C37C960-91F5-4F61-B2CD-8A03792072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1" descr="Autorradiografia em papel branco">
            <a:extLst>
              <a:ext uri="{FF2B5EF4-FFF2-40B4-BE49-F238E27FC236}">
                <a16:creationId xmlns:a16="http://schemas.microsoft.com/office/drawing/2014/main" id="{E929A9F1-9EDB-40F9-884B-2DE41067BB91}"/>
              </a:ext>
            </a:extLst>
          </p:cNvPr>
          <p:cNvPicPr>
            <a:picLocks noChangeAspect="1"/>
          </p:cNvPicPr>
          <p:nvPr/>
        </p:nvPicPr>
        <p:blipFill rotWithShape="1">
          <a:blip r:embed="rId2"/>
          <a:srcRect l="18023" t="3190" b="34860"/>
          <a:stretch/>
        </p:blipFill>
        <p:spPr>
          <a:xfrm>
            <a:off x="0" y="0"/>
            <a:ext cx="12188952" cy="6858000"/>
          </a:xfrm>
          <a:prstGeom prst="rect">
            <a:avLst/>
          </a:prstGeom>
        </p:spPr>
      </p:pic>
      <p:sp>
        <p:nvSpPr>
          <p:cNvPr id="5" name="Retângulo 4">
            <a:extLst>
              <a:ext uri="{FF2B5EF4-FFF2-40B4-BE49-F238E27FC236}">
                <a16:creationId xmlns:a16="http://schemas.microsoft.com/office/drawing/2014/main" id="{14A9EE54-C266-474B-88D4-C78B93010C3D}"/>
              </a:ext>
            </a:extLst>
          </p:cNvPr>
          <p:cNvSpPr/>
          <p:nvPr/>
        </p:nvSpPr>
        <p:spPr>
          <a:xfrm rot="16200000">
            <a:off x="-3019425" y="3019425"/>
            <a:ext cx="6858000" cy="81915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pt-BR" sz="2000" b="1" dirty="0">
                <a:solidFill>
                  <a:schemeClr val="bg1"/>
                </a:solidFill>
              </a:rPr>
              <a:t>Técnico em Informática – TI</a:t>
            </a:r>
          </a:p>
          <a:p>
            <a:r>
              <a:rPr lang="pt-BR" sz="2800" dirty="0"/>
              <a:t>UC09 – Desenvolver Algoritmos</a:t>
            </a:r>
          </a:p>
        </p:txBody>
      </p:sp>
      <p:sp>
        <p:nvSpPr>
          <p:cNvPr id="6" name="Retângulo 5">
            <a:extLst>
              <a:ext uri="{FF2B5EF4-FFF2-40B4-BE49-F238E27FC236}">
                <a16:creationId xmlns:a16="http://schemas.microsoft.com/office/drawing/2014/main" id="{669EEFA8-F4D0-4082-A3FF-437607F4BE83}"/>
              </a:ext>
            </a:extLst>
          </p:cNvPr>
          <p:cNvSpPr/>
          <p:nvPr/>
        </p:nvSpPr>
        <p:spPr>
          <a:xfrm>
            <a:off x="819151" y="647699"/>
            <a:ext cx="10991849" cy="5648325"/>
          </a:xfrm>
          <a:prstGeom prst="rect">
            <a:avLst/>
          </a:prstGeom>
          <a:solidFill>
            <a:schemeClr val="dk1">
              <a:alpha val="90000"/>
            </a:schemeClr>
          </a:solidFill>
        </p:spPr>
        <p:style>
          <a:lnRef idx="2">
            <a:schemeClr val="dk1">
              <a:shade val="50000"/>
            </a:schemeClr>
          </a:lnRef>
          <a:fillRef idx="1">
            <a:schemeClr val="dk1"/>
          </a:fillRef>
          <a:effectRef idx="0">
            <a:schemeClr val="dk1"/>
          </a:effectRef>
          <a:fontRef idx="minor">
            <a:schemeClr val="lt1"/>
          </a:fontRef>
        </p:style>
        <p:txBody>
          <a:bodyPr lIns="720000" rIns="360000" rtlCol="0" anchor="t" anchorCtr="0"/>
          <a:lstStyle/>
          <a:p>
            <a:endParaRPr lang="pt-BR" b="1" dirty="0">
              <a:solidFill>
                <a:schemeClr val="bg1"/>
              </a:solidFill>
            </a:endParaRPr>
          </a:p>
        </p:txBody>
      </p:sp>
      <p:pic>
        <p:nvPicPr>
          <p:cNvPr id="3" name="Imagem 2">
            <a:extLst>
              <a:ext uri="{FF2B5EF4-FFF2-40B4-BE49-F238E27FC236}">
                <a16:creationId xmlns:a16="http://schemas.microsoft.com/office/drawing/2014/main" id="{2EE29D70-C012-4838-A3E3-186C98B7613B}"/>
              </a:ext>
            </a:extLst>
          </p:cNvPr>
          <p:cNvPicPr>
            <a:picLocks noChangeAspect="1"/>
          </p:cNvPicPr>
          <p:nvPr/>
        </p:nvPicPr>
        <p:blipFill>
          <a:blip r:embed="rId3"/>
          <a:stretch>
            <a:fillRect/>
          </a:stretch>
        </p:blipFill>
        <p:spPr>
          <a:xfrm>
            <a:off x="1070466" y="710739"/>
            <a:ext cx="7918257" cy="5522243"/>
          </a:xfrm>
          <a:prstGeom prst="rect">
            <a:avLst/>
          </a:prstGeom>
        </p:spPr>
      </p:pic>
    </p:spTree>
    <p:extLst>
      <p:ext uri="{BB962C8B-B14F-4D97-AF65-F5344CB8AC3E}">
        <p14:creationId xmlns:p14="http://schemas.microsoft.com/office/powerpoint/2010/main" val="285912152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8C37C960-91F5-4F61-B2CD-8A03792072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1" descr="Autorradiografia em papel branco">
            <a:extLst>
              <a:ext uri="{FF2B5EF4-FFF2-40B4-BE49-F238E27FC236}">
                <a16:creationId xmlns:a16="http://schemas.microsoft.com/office/drawing/2014/main" id="{E929A9F1-9EDB-40F9-884B-2DE41067BB91}"/>
              </a:ext>
            </a:extLst>
          </p:cNvPr>
          <p:cNvPicPr>
            <a:picLocks noChangeAspect="1"/>
          </p:cNvPicPr>
          <p:nvPr/>
        </p:nvPicPr>
        <p:blipFill rotWithShape="1">
          <a:blip r:embed="rId2"/>
          <a:srcRect l="18023" t="3190" b="34860"/>
          <a:stretch/>
        </p:blipFill>
        <p:spPr>
          <a:xfrm>
            <a:off x="0" y="0"/>
            <a:ext cx="12188952" cy="6858000"/>
          </a:xfrm>
          <a:prstGeom prst="rect">
            <a:avLst/>
          </a:prstGeom>
        </p:spPr>
      </p:pic>
      <p:sp>
        <p:nvSpPr>
          <p:cNvPr id="5" name="Retângulo 4">
            <a:extLst>
              <a:ext uri="{FF2B5EF4-FFF2-40B4-BE49-F238E27FC236}">
                <a16:creationId xmlns:a16="http://schemas.microsoft.com/office/drawing/2014/main" id="{14A9EE54-C266-474B-88D4-C78B93010C3D}"/>
              </a:ext>
            </a:extLst>
          </p:cNvPr>
          <p:cNvSpPr/>
          <p:nvPr/>
        </p:nvSpPr>
        <p:spPr>
          <a:xfrm rot="16200000">
            <a:off x="-3019425" y="3019425"/>
            <a:ext cx="6858000" cy="81915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pt-BR" sz="2000" b="1" dirty="0">
                <a:solidFill>
                  <a:schemeClr val="bg1"/>
                </a:solidFill>
              </a:rPr>
              <a:t>Técnico em Informática – TI</a:t>
            </a:r>
          </a:p>
          <a:p>
            <a:r>
              <a:rPr lang="pt-BR" sz="2800" dirty="0"/>
              <a:t>UC09 – Desenvolver Algoritmos</a:t>
            </a:r>
          </a:p>
        </p:txBody>
      </p:sp>
      <p:sp>
        <p:nvSpPr>
          <p:cNvPr id="6" name="Retângulo 5">
            <a:extLst>
              <a:ext uri="{FF2B5EF4-FFF2-40B4-BE49-F238E27FC236}">
                <a16:creationId xmlns:a16="http://schemas.microsoft.com/office/drawing/2014/main" id="{669EEFA8-F4D0-4082-A3FF-437607F4BE83}"/>
              </a:ext>
            </a:extLst>
          </p:cNvPr>
          <p:cNvSpPr/>
          <p:nvPr/>
        </p:nvSpPr>
        <p:spPr>
          <a:xfrm>
            <a:off x="819151" y="647699"/>
            <a:ext cx="10991849" cy="5648325"/>
          </a:xfrm>
          <a:prstGeom prst="rect">
            <a:avLst/>
          </a:prstGeom>
          <a:solidFill>
            <a:schemeClr val="dk1">
              <a:alpha val="90000"/>
            </a:schemeClr>
          </a:solidFill>
        </p:spPr>
        <p:style>
          <a:lnRef idx="2">
            <a:schemeClr val="dk1">
              <a:shade val="50000"/>
            </a:schemeClr>
          </a:lnRef>
          <a:fillRef idx="1">
            <a:schemeClr val="dk1"/>
          </a:fillRef>
          <a:effectRef idx="0">
            <a:schemeClr val="dk1"/>
          </a:effectRef>
          <a:fontRef idx="minor">
            <a:schemeClr val="lt1"/>
          </a:fontRef>
        </p:style>
        <p:txBody>
          <a:bodyPr lIns="720000" rIns="360000" rtlCol="0" anchor="t" anchorCtr="0"/>
          <a:lstStyle/>
          <a:p>
            <a:r>
              <a:rPr lang="pt-BR" sz="2800" b="1" dirty="0">
                <a:solidFill>
                  <a:schemeClr val="bg1"/>
                </a:solidFill>
              </a:rPr>
              <a:t>Lógica de Programação |  </a:t>
            </a:r>
            <a:r>
              <a:rPr lang="pt-BR" sz="2800" b="1" dirty="0" err="1">
                <a:solidFill>
                  <a:schemeClr val="bg1"/>
                </a:solidFill>
              </a:rPr>
              <a:t>logic</a:t>
            </a:r>
            <a:r>
              <a:rPr lang="pt-BR" sz="2800" b="1" dirty="0">
                <a:solidFill>
                  <a:schemeClr val="bg1"/>
                </a:solidFill>
              </a:rPr>
              <a:t> </a:t>
            </a:r>
            <a:r>
              <a:rPr lang="pt-BR" sz="2800" b="1" dirty="0" err="1">
                <a:solidFill>
                  <a:schemeClr val="bg1"/>
                </a:solidFill>
              </a:rPr>
              <a:t>programming</a:t>
            </a:r>
            <a:endParaRPr lang="pt-BR" sz="2800" b="1" dirty="0">
              <a:solidFill>
                <a:schemeClr val="bg1"/>
              </a:solidFill>
            </a:endParaRPr>
          </a:p>
          <a:p>
            <a:endParaRPr lang="pt-BR" sz="2800" b="1" dirty="0">
              <a:solidFill>
                <a:schemeClr val="bg1"/>
              </a:solidFill>
            </a:endParaRPr>
          </a:p>
          <a:p>
            <a:pPr lvl="2">
              <a:lnSpc>
                <a:spcPct val="150000"/>
              </a:lnSpc>
            </a:pPr>
            <a:r>
              <a:rPr lang="pt-BR" b="1" dirty="0">
                <a:solidFill>
                  <a:schemeClr val="bg1"/>
                </a:solidFill>
              </a:rPr>
              <a:t>Prática NASM</a:t>
            </a:r>
          </a:p>
          <a:p>
            <a:pPr lvl="2">
              <a:lnSpc>
                <a:spcPct val="150000"/>
              </a:lnSpc>
            </a:pPr>
            <a:r>
              <a:rPr lang="pt-BR" b="1" i="0" dirty="0">
                <a:solidFill>
                  <a:schemeClr val="bg1"/>
                </a:solidFill>
                <a:effectLst/>
              </a:rPr>
              <a:t>Estrutura de um Programa NASM</a:t>
            </a:r>
          </a:p>
          <a:p>
            <a:pPr lvl="2">
              <a:lnSpc>
                <a:spcPct val="150000"/>
              </a:lnSpc>
            </a:pPr>
            <a:r>
              <a:rPr lang="pt-BR" b="0" i="0" dirty="0">
                <a:solidFill>
                  <a:schemeClr val="bg1"/>
                </a:solidFill>
                <a:effectLst/>
              </a:rPr>
              <a:t>O NASM é baseado em linha. A maioria dos programas consiste em </a:t>
            </a:r>
            <a:r>
              <a:rPr lang="pt-BR" b="1" i="0" dirty="0">
                <a:solidFill>
                  <a:schemeClr val="bg1"/>
                </a:solidFill>
                <a:effectLst/>
              </a:rPr>
              <a:t>diretivas</a:t>
            </a:r>
            <a:r>
              <a:rPr lang="pt-BR" b="0" i="0" dirty="0">
                <a:solidFill>
                  <a:schemeClr val="bg1"/>
                </a:solidFill>
                <a:effectLst/>
              </a:rPr>
              <a:t> seguidas por uma ou mais </a:t>
            </a:r>
            <a:r>
              <a:rPr lang="pt-BR" b="1" i="0" dirty="0">
                <a:solidFill>
                  <a:schemeClr val="bg1"/>
                </a:solidFill>
                <a:effectLst/>
              </a:rPr>
              <a:t>seções</a:t>
            </a:r>
            <a:r>
              <a:rPr lang="pt-BR" b="0" i="0" dirty="0">
                <a:solidFill>
                  <a:schemeClr val="bg1"/>
                </a:solidFill>
                <a:effectLst/>
              </a:rPr>
              <a:t> . As linhas podem ter um </a:t>
            </a:r>
            <a:r>
              <a:rPr lang="pt-BR" b="1" i="0" dirty="0">
                <a:solidFill>
                  <a:schemeClr val="bg1"/>
                </a:solidFill>
                <a:effectLst/>
              </a:rPr>
              <a:t>rótulo</a:t>
            </a:r>
            <a:r>
              <a:rPr lang="pt-BR" b="0" i="0" dirty="0">
                <a:solidFill>
                  <a:schemeClr val="bg1"/>
                </a:solidFill>
                <a:effectLst/>
              </a:rPr>
              <a:t> opcional . A maioria das linhas tem uma </a:t>
            </a:r>
            <a:r>
              <a:rPr lang="pt-BR" b="1" i="0" dirty="0">
                <a:solidFill>
                  <a:schemeClr val="bg1"/>
                </a:solidFill>
                <a:effectLst/>
              </a:rPr>
              <a:t>instrução</a:t>
            </a:r>
            <a:r>
              <a:rPr lang="pt-BR" b="0" i="0" dirty="0">
                <a:solidFill>
                  <a:schemeClr val="bg1"/>
                </a:solidFill>
                <a:effectLst/>
              </a:rPr>
              <a:t> seguida de zero ou mais </a:t>
            </a:r>
            <a:r>
              <a:rPr lang="pt-BR" b="1" i="0" dirty="0">
                <a:solidFill>
                  <a:schemeClr val="bg1"/>
                </a:solidFill>
                <a:effectLst/>
              </a:rPr>
              <a:t>operandos</a:t>
            </a:r>
            <a:r>
              <a:rPr lang="pt-BR" b="0" i="0" dirty="0">
                <a:solidFill>
                  <a:schemeClr val="bg1"/>
                </a:solidFill>
                <a:effectLst/>
              </a:rPr>
              <a:t> .</a:t>
            </a:r>
          </a:p>
          <a:p>
            <a:pPr lvl="2">
              <a:lnSpc>
                <a:spcPct val="150000"/>
              </a:lnSpc>
            </a:pPr>
            <a:endParaRPr lang="pt-BR" b="1" dirty="0">
              <a:solidFill>
                <a:schemeClr val="bg1"/>
              </a:solidFill>
            </a:endParaRPr>
          </a:p>
        </p:txBody>
      </p:sp>
    </p:spTree>
    <p:extLst>
      <p:ext uri="{BB962C8B-B14F-4D97-AF65-F5344CB8AC3E}">
        <p14:creationId xmlns:p14="http://schemas.microsoft.com/office/powerpoint/2010/main" val="247144997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424F575-0430-66BC-0CF9-01D940941746}"/>
            </a:ext>
          </a:extLst>
        </p:cNvPr>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37B40A58-7340-A9C4-A334-23B81C0344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1" descr="Autorradiografia em papel branco">
            <a:extLst>
              <a:ext uri="{FF2B5EF4-FFF2-40B4-BE49-F238E27FC236}">
                <a16:creationId xmlns:a16="http://schemas.microsoft.com/office/drawing/2014/main" id="{62157E43-44BB-E12F-B77B-FF33DDF70D3D}"/>
              </a:ext>
            </a:extLst>
          </p:cNvPr>
          <p:cNvPicPr>
            <a:picLocks noChangeAspect="1"/>
          </p:cNvPicPr>
          <p:nvPr/>
        </p:nvPicPr>
        <p:blipFill rotWithShape="1">
          <a:blip r:embed="rId2"/>
          <a:srcRect l="18023" t="3190" b="34860"/>
          <a:stretch/>
        </p:blipFill>
        <p:spPr>
          <a:xfrm>
            <a:off x="0" y="0"/>
            <a:ext cx="12188952" cy="6858000"/>
          </a:xfrm>
          <a:prstGeom prst="rect">
            <a:avLst/>
          </a:prstGeom>
        </p:spPr>
      </p:pic>
      <p:sp>
        <p:nvSpPr>
          <p:cNvPr id="5" name="Retângulo 4">
            <a:extLst>
              <a:ext uri="{FF2B5EF4-FFF2-40B4-BE49-F238E27FC236}">
                <a16:creationId xmlns:a16="http://schemas.microsoft.com/office/drawing/2014/main" id="{D50C49FC-E35D-1F9D-F42A-4E60479627CB}"/>
              </a:ext>
            </a:extLst>
          </p:cNvPr>
          <p:cNvSpPr/>
          <p:nvPr/>
        </p:nvSpPr>
        <p:spPr>
          <a:xfrm rot="16200000">
            <a:off x="-3019425" y="3019425"/>
            <a:ext cx="6858000" cy="81915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pt-BR" sz="2000" b="1" dirty="0">
                <a:solidFill>
                  <a:schemeClr val="bg1"/>
                </a:solidFill>
              </a:rPr>
              <a:t>Técnico em Informática – TI</a:t>
            </a:r>
          </a:p>
          <a:p>
            <a:r>
              <a:rPr lang="pt-BR" sz="2800" dirty="0"/>
              <a:t>UC09 – Desenvolver Algoritmos</a:t>
            </a:r>
          </a:p>
        </p:txBody>
      </p:sp>
      <p:sp>
        <p:nvSpPr>
          <p:cNvPr id="6" name="Retângulo 5">
            <a:extLst>
              <a:ext uri="{FF2B5EF4-FFF2-40B4-BE49-F238E27FC236}">
                <a16:creationId xmlns:a16="http://schemas.microsoft.com/office/drawing/2014/main" id="{5D76C3B4-B5E6-1025-F2CA-2CCE2F072D10}"/>
              </a:ext>
            </a:extLst>
          </p:cNvPr>
          <p:cNvSpPr/>
          <p:nvPr/>
        </p:nvSpPr>
        <p:spPr>
          <a:xfrm>
            <a:off x="819151" y="647699"/>
            <a:ext cx="10991849" cy="5648325"/>
          </a:xfrm>
          <a:prstGeom prst="rect">
            <a:avLst/>
          </a:prstGeom>
          <a:solidFill>
            <a:schemeClr val="dk1">
              <a:alpha val="90000"/>
            </a:schemeClr>
          </a:solidFill>
        </p:spPr>
        <p:style>
          <a:lnRef idx="2">
            <a:schemeClr val="dk1">
              <a:shade val="50000"/>
            </a:schemeClr>
          </a:lnRef>
          <a:fillRef idx="1">
            <a:schemeClr val="dk1"/>
          </a:fillRef>
          <a:effectRef idx="0">
            <a:schemeClr val="dk1"/>
          </a:effectRef>
          <a:fontRef idx="minor">
            <a:schemeClr val="lt1"/>
          </a:fontRef>
        </p:style>
        <p:txBody>
          <a:bodyPr lIns="720000" rIns="360000" rtlCol="0" anchor="t" anchorCtr="0"/>
          <a:lstStyle/>
          <a:p>
            <a:r>
              <a:rPr lang="pt-BR" sz="2800" b="1" dirty="0">
                <a:solidFill>
                  <a:schemeClr val="bg1"/>
                </a:solidFill>
              </a:rPr>
              <a:t>Lógica de Programação |  </a:t>
            </a:r>
            <a:r>
              <a:rPr lang="pt-BR" sz="2800" b="1" dirty="0" err="1">
                <a:solidFill>
                  <a:schemeClr val="bg1"/>
                </a:solidFill>
              </a:rPr>
              <a:t>logic</a:t>
            </a:r>
            <a:r>
              <a:rPr lang="pt-BR" sz="2800" b="1" dirty="0">
                <a:solidFill>
                  <a:schemeClr val="bg1"/>
                </a:solidFill>
              </a:rPr>
              <a:t> </a:t>
            </a:r>
            <a:r>
              <a:rPr lang="pt-BR" sz="2800" b="1" dirty="0" err="1">
                <a:solidFill>
                  <a:schemeClr val="bg1"/>
                </a:solidFill>
              </a:rPr>
              <a:t>programming</a:t>
            </a:r>
            <a:endParaRPr lang="pt-BR" sz="2800" b="1" dirty="0">
              <a:solidFill>
                <a:schemeClr val="bg1"/>
              </a:solidFill>
            </a:endParaRPr>
          </a:p>
          <a:p>
            <a:endParaRPr lang="pt-BR" sz="2800" b="1" dirty="0">
              <a:solidFill>
                <a:schemeClr val="bg1"/>
              </a:solidFill>
            </a:endParaRPr>
          </a:p>
          <a:p>
            <a:pPr lvl="2">
              <a:lnSpc>
                <a:spcPct val="150000"/>
              </a:lnSpc>
            </a:pPr>
            <a:r>
              <a:rPr lang="pt-BR" b="1" dirty="0">
                <a:solidFill>
                  <a:schemeClr val="bg1"/>
                </a:solidFill>
              </a:rPr>
              <a:t>Prática NASM</a:t>
            </a:r>
          </a:p>
          <a:p>
            <a:pPr lvl="2">
              <a:lnSpc>
                <a:spcPct val="150000"/>
              </a:lnSpc>
            </a:pPr>
            <a:endParaRPr lang="pt-BR" b="1" dirty="0">
              <a:solidFill>
                <a:schemeClr val="bg1"/>
              </a:solidFill>
            </a:endParaRPr>
          </a:p>
        </p:txBody>
      </p:sp>
      <p:pic>
        <p:nvPicPr>
          <p:cNvPr id="3" name="Imagem 2">
            <a:extLst>
              <a:ext uri="{FF2B5EF4-FFF2-40B4-BE49-F238E27FC236}">
                <a16:creationId xmlns:a16="http://schemas.microsoft.com/office/drawing/2014/main" id="{958AAD6D-96D5-3FCD-8D15-9A63B3FD39D1}"/>
              </a:ext>
            </a:extLst>
          </p:cNvPr>
          <p:cNvPicPr>
            <a:picLocks noChangeAspect="1"/>
          </p:cNvPicPr>
          <p:nvPr/>
        </p:nvPicPr>
        <p:blipFill>
          <a:blip r:embed="rId3"/>
          <a:stretch>
            <a:fillRect/>
          </a:stretch>
        </p:blipFill>
        <p:spPr>
          <a:xfrm>
            <a:off x="1270216" y="-309877"/>
            <a:ext cx="10342664" cy="7081150"/>
          </a:xfrm>
          <a:prstGeom prst="rect">
            <a:avLst/>
          </a:prstGeom>
        </p:spPr>
      </p:pic>
    </p:spTree>
    <p:extLst>
      <p:ext uri="{BB962C8B-B14F-4D97-AF65-F5344CB8AC3E}">
        <p14:creationId xmlns:p14="http://schemas.microsoft.com/office/powerpoint/2010/main" val="243743145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AE9493E-0AE3-51C9-D6C1-A0EA9FCFCD7D}"/>
            </a:ext>
          </a:extLst>
        </p:cNvPr>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AF346639-9CC1-A84C-4D0F-AEAD93A928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1" descr="Autorradiografia em papel branco">
            <a:extLst>
              <a:ext uri="{FF2B5EF4-FFF2-40B4-BE49-F238E27FC236}">
                <a16:creationId xmlns:a16="http://schemas.microsoft.com/office/drawing/2014/main" id="{F0935E5D-2852-6231-0C0C-3B1DBFF3DD05}"/>
              </a:ext>
            </a:extLst>
          </p:cNvPr>
          <p:cNvPicPr>
            <a:picLocks noChangeAspect="1"/>
          </p:cNvPicPr>
          <p:nvPr/>
        </p:nvPicPr>
        <p:blipFill rotWithShape="1">
          <a:blip r:embed="rId2"/>
          <a:srcRect l="18023" t="3190" b="34860"/>
          <a:stretch/>
        </p:blipFill>
        <p:spPr>
          <a:xfrm>
            <a:off x="0" y="0"/>
            <a:ext cx="12188952" cy="6858000"/>
          </a:xfrm>
          <a:prstGeom prst="rect">
            <a:avLst/>
          </a:prstGeom>
        </p:spPr>
      </p:pic>
      <p:sp>
        <p:nvSpPr>
          <p:cNvPr id="5" name="Retângulo 4">
            <a:extLst>
              <a:ext uri="{FF2B5EF4-FFF2-40B4-BE49-F238E27FC236}">
                <a16:creationId xmlns:a16="http://schemas.microsoft.com/office/drawing/2014/main" id="{E19526DA-3D73-C2A5-BF89-B96D06D8C8E6}"/>
              </a:ext>
            </a:extLst>
          </p:cNvPr>
          <p:cNvSpPr/>
          <p:nvPr/>
        </p:nvSpPr>
        <p:spPr>
          <a:xfrm rot="16200000">
            <a:off x="-3019425" y="3019425"/>
            <a:ext cx="6858000" cy="81915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pt-BR" sz="2000" b="1" dirty="0">
                <a:solidFill>
                  <a:schemeClr val="bg1"/>
                </a:solidFill>
              </a:rPr>
              <a:t>Técnico em Informática – TI</a:t>
            </a:r>
          </a:p>
          <a:p>
            <a:r>
              <a:rPr lang="pt-BR" sz="2800" dirty="0"/>
              <a:t>UC09 – Desenvolver Algoritmos</a:t>
            </a:r>
          </a:p>
        </p:txBody>
      </p:sp>
      <p:sp>
        <p:nvSpPr>
          <p:cNvPr id="6" name="Retângulo 5">
            <a:extLst>
              <a:ext uri="{FF2B5EF4-FFF2-40B4-BE49-F238E27FC236}">
                <a16:creationId xmlns:a16="http://schemas.microsoft.com/office/drawing/2014/main" id="{AB37B554-ACFF-B31C-37A0-5DCA3CDA0462}"/>
              </a:ext>
            </a:extLst>
          </p:cNvPr>
          <p:cNvSpPr/>
          <p:nvPr/>
        </p:nvSpPr>
        <p:spPr>
          <a:xfrm>
            <a:off x="819151" y="647699"/>
            <a:ext cx="10991849" cy="5648325"/>
          </a:xfrm>
          <a:prstGeom prst="rect">
            <a:avLst/>
          </a:prstGeom>
          <a:solidFill>
            <a:schemeClr val="dk1">
              <a:alpha val="90000"/>
            </a:schemeClr>
          </a:solidFill>
        </p:spPr>
        <p:style>
          <a:lnRef idx="2">
            <a:schemeClr val="dk1">
              <a:shade val="50000"/>
            </a:schemeClr>
          </a:lnRef>
          <a:fillRef idx="1">
            <a:schemeClr val="dk1"/>
          </a:fillRef>
          <a:effectRef idx="0">
            <a:schemeClr val="dk1"/>
          </a:effectRef>
          <a:fontRef idx="minor">
            <a:schemeClr val="lt1"/>
          </a:fontRef>
        </p:style>
        <p:txBody>
          <a:bodyPr lIns="720000" rIns="360000" rtlCol="0" anchor="t" anchorCtr="0"/>
          <a:lstStyle/>
          <a:p>
            <a:r>
              <a:rPr lang="pt-BR" sz="2800" b="1" dirty="0">
                <a:solidFill>
                  <a:schemeClr val="bg1"/>
                </a:solidFill>
              </a:rPr>
              <a:t>Lógica de Programação |  </a:t>
            </a:r>
            <a:r>
              <a:rPr lang="pt-BR" sz="2800" b="1" dirty="0" err="1">
                <a:solidFill>
                  <a:schemeClr val="bg1"/>
                </a:solidFill>
              </a:rPr>
              <a:t>logic</a:t>
            </a:r>
            <a:r>
              <a:rPr lang="pt-BR" sz="2800" b="1" dirty="0">
                <a:solidFill>
                  <a:schemeClr val="bg1"/>
                </a:solidFill>
              </a:rPr>
              <a:t> </a:t>
            </a:r>
            <a:r>
              <a:rPr lang="pt-BR" sz="2800" b="1" dirty="0" err="1">
                <a:solidFill>
                  <a:schemeClr val="bg1"/>
                </a:solidFill>
              </a:rPr>
              <a:t>programming</a:t>
            </a:r>
            <a:endParaRPr lang="pt-BR" sz="2800" b="1" dirty="0">
              <a:solidFill>
                <a:schemeClr val="bg1"/>
              </a:solidFill>
            </a:endParaRPr>
          </a:p>
          <a:p>
            <a:endParaRPr lang="pt-BR" sz="2800" b="1" dirty="0">
              <a:solidFill>
                <a:schemeClr val="bg1"/>
              </a:solidFill>
            </a:endParaRPr>
          </a:p>
          <a:p>
            <a:pPr lvl="2">
              <a:lnSpc>
                <a:spcPct val="150000"/>
              </a:lnSpc>
            </a:pPr>
            <a:r>
              <a:rPr lang="pt-BR" b="1" dirty="0">
                <a:solidFill>
                  <a:schemeClr val="bg1"/>
                </a:solidFill>
              </a:rPr>
              <a:t>Prática NASM</a:t>
            </a:r>
          </a:p>
          <a:p>
            <a:pPr lvl="2">
              <a:lnSpc>
                <a:spcPct val="150000"/>
              </a:lnSpc>
            </a:pPr>
            <a:endParaRPr lang="pt-BR" b="1" dirty="0">
              <a:solidFill>
                <a:schemeClr val="bg1"/>
              </a:solidFill>
            </a:endParaRPr>
          </a:p>
        </p:txBody>
      </p:sp>
      <p:pic>
        <p:nvPicPr>
          <p:cNvPr id="4" name="Imagem 3">
            <a:extLst>
              <a:ext uri="{FF2B5EF4-FFF2-40B4-BE49-F238E27FC236}">
                <a16:creationId xmlns:a16="http://schemas.microsoft.com/office/drawing/2014/main" id="{D1694063-3F9B-CEF3-CD4C-2DEE50A4FC26}"/>
              </a:ext>
            </a:extLst>
          </p:cNvPr>
          <p:cNvPicPr>
            <a:picLocks noChangeAspect="1"/>
          </p:cNvPicPr>
          <p:nvPr/>
        </p:nvPicPr>
        <p:blipFill>
          <a:blip r:embed="rId3"/>
          <a:stretch>
            <a:fillRect/>
          </a:stretch>
        </p:blipFill>
        <p:spPr>
          <a:xfrm>
            <a:off x="1051560" y="-47848"/>
            <a:ext cx="10661656" cy="6893748"/>
          </a:xfrm>
          <a:prstGeom prst="rect">
            <a:avLst/>
          </a:prstGeom>
        </p:spPr>
      </p:pic>
    </p:spTree>
    <p:extLst>
      <p:ext uri="{BB962C8B-B14F-4D97-AF65-F5344CB8AC3E}">
        <p14:creationId xmlns:p14="http://schemas.microsoft.com/office/powerpoint/2010/main" val="185441023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4A1E669-CA1F-489C-C4BC-29F493B30DE2}"/>
            </a:ext>
          </a:extLst>
        </p:cNvPr>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5D89A18C-D0ED-ED0E-20CD-159833F87F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1" descr="Autorradiografia em papel branco">
            <a:extLst>
              <a:ext uri="{FF2B5EF4-FFF2-40B4-BE49-F238E27FC236}">
                <a16:creationId xmlns:a16="http://schemas.microsoft.com/office/drawing/2014/main" id="{37C78BCF-81F1-589A-E230-88F9E5E4D2C8}"/>
              </a:ext>
            </a:extLst>
          </p:cNvPr>
          <p:cNvPicPr>
            <a:picLocks noChangeAspect="1"/>
          </p:cNvPicPr>
          <p:nvPr/>
        </p:nvPicPr>
        <p:blipFill rotWithShape="1">
          <a:blip r:embed="rId2"/>
          <a:srcRect l="18023" t="3190" b="34860"/>
          <a:stretch/>
        </p:blipFill>
        <p:spPr>
          <a:xfrm>
            <a:off x="0" y="0"/>
            <a:ext cx="12188952" cy="6858000"/>
          </a:xfrm>
          <a:prstGeom prst="rect">
            <a:avLst/>
          </a:prstGeom>
        </p:spPr>
      </p:pic>
      <p:sp>
        <p:nvSpPr>
          <p:cNvPr id="5" name="Retângulo 4">
            <a:extLst>
              <a:ext uri="{FF2B5EF4-FFF2-40B4-BE49-F238E27FC236}">
                <a16:creationId xmlns:a16="http://schemas.microsoft.com/office/drawing/2014/main" id="{3B472ED5-2E1E-903B-2EA2-69069DF257A1}"/>
              </a:ext>
            </a:extLst>
          </p:cNvPr>
          <p:cNvSpPr/>
          <p:nvPr/>
        </p:nvSpPr>
        <p:spPr>
          <a:xfrm rot="16200000">
            <a:off x="-3019425" y="3019425"/>
            <a:ext cx="6858000" cy="81915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pt-BR" sz="2000" b="1" dirty="0">
                <a:solidFill>
                  <a:schemeClr val="bg1"/>
                </a:solidFill>
              </a:rPr>
              <a:t>Técnico em Informática – TI</a:t>
            </a:r>
          </a:p>
          <a:p>
            <a:r>
              <a:rPr lang="pt-BR" sz="2800" dirty="0"/>
              <a:t>UC09 – Desenvolver Algoritmos</a:t>
            </a:r>
          </a:p>
        </p:txBody>
      </p:sp>
      <p:sp>
        <p:nvSpPr>
          <p:cNvPr id="6" name="Retângulo 5">
            <a:extLst>
              <a:ext uri="{FF2B5EF4-FFF2-40B4-BE49-F238E27FC236}">
                <a16:creationId xmlns:a16="http://schemas.microsoft.com/office/drawing/2014/main" id="{B8599567-E0A7-EA0B-ED21-FB3606659DDE}"/>
              </a:ext>
            </a:extLst>
          </p:cNvPr>
          <p:cNvSpPr/>
          <p:nvPr/>
        </p:nvSpPr>
        <p:spPr>
          <a:xfrm>
            <a:off x="819151" y="647699"/>
            <a:ext cx="10991849" cy="5648325"/>
          </a:xfrm>
          <a:prstGeom prst="rect">
            <a:avLst/>
          </a:prstGeom>
          <a:solidFill>
            <a:schemeClr val="dk1">
              <a:alpha val="90000"/>
            </a:schemeClr>
          </a:solidFill>
        </p:spPr>
        <p:style>
          <a:lnRef idx="2">
            <a:schemeClr val="dk1">
              <a:shade val="50000"/>
            </a:schemeClr>
          </a:lnRef>
          <a:fillRef idx="1">
            <a:schemeClr val="dk1"/>
          </a:fillRef>
          <a:effectRef idx="0">
            <a:schemeClr val="dk1"/>
          </a:effectRef>
          <a:fontRef idx="minor">
            <a:schemeClr val="lt1"/>
          </a:fontRef>
        </p:style>
        <p:txBody>
          <a:bodyPr lIns="720000" rIns="360000" rtlCol="0" anchor="t" anchorCtr="0"/>
          <a:lstStyle/>
          <a:p>
            <a:r>
              <a:rPr lang="pt-BR" sz="2800" b="1" dirty="0">
                <a:solidFill>
                  <a:schemeClr val="bg1"/>
                </a:solidFill>
              </a:rPr>
              <a:t>Lógica de Programação |  </a:t>
            </a:r>
            <a:r>
              <a:rPr lang="pt-BR" sz="2800" b="1" dirty="0" err="1">
                <a:solidFill>
                  <a:schemeClr val="bg1"/>
                </a:solidFill>
              </a:rPr>
              <a:t>logic</a:t>
            </a:r>
            <a:r>
              <a:rPr lang="pt-BR" sz="2800" b="1" dirty="0">
                <a:solidFill>
                  <a:schemeClr val="bg1"/>
                </a:solidFill>
              </a:rPr>
              <a:t> </a:t>
            </a:r>
            <a:r>
              <a:rPr lang="pt-BR" sz="2800" b="1" dirty="0" err="1">
                <a:solidFill>
                  <a:schemeClr val="bg1"/>
                </a:solidFill>
              </a:rPr>
              <a:t>programming</a:t>
            </a:r>
            <a:endParaRPr lang="pt-BR" sz="2800" b="1" dirty="0">
              <a:solidFill>
                <a:schemeClr val="bg1"/>
              </a:solidFill>
            </a:endParaRPr>
          </a:p>
          <a:p>
            <a:endParaRPr lang="pt-BR" sz="2800" b="1" dirty="0">
              <a:solidFill>
                <a:schemeClr val="bg1"/>
              </a:solidFill>
            </a:endParaRPr>
          </a:p>
          <a:p>
            <a:pPr lvl="2">
              <a:lnSpc>
                <a:spcPct val="150000"/>
              </a:lnSpc>
            </a:pPr>
            <a:r>
              <a:rPr lang="pt-BR" b="1" dirty="0">
                <a:solidFill>
                  <a:schemeClr val="bg1"/>
                </a:solidFill>
              </a:rPr>
              <a:t>Prática NASM</a:t>
            </a:r>
          </a:p>
          <a:p>
            <a:pPr lvl="2">
              <a:lnSpc>
                <a:spcPct val="150000"/>
              </a:lnSpc>
            </a:pPr>
            <a:endParaRPr lang="pt-BR" b="1" dirty="0">
              <a:solidFill>
                <a:schemeClr val="bg1"/>
              </a:solidFill>
            </a:endParaRPr>
          </a:p>
        </p:txBody>
      </p:sp>
      <p:pic>
        <p:nvPicPr>
          <p:cNvPr id="3" name="Imagem 2">
            <a:extLst>
              <a:ext uri="{FF2B5EF4-FFF2-40B4-BE49-F238E27FC236}">
                <a16:creationId xmlns:a16="http://schemas.microsoft.com/office/drawing/2014/main" id="{1D53ACAE-BF42-00C4-1159-4345308F0BA1}"/>
              </a:ext>
            </a:extLst>
          </p:cNvPr>
          <p:cNvPicPr>
            <a:picLocks noChangeAspect="1"/>
          </p:cNvPicPr>
          <p:nvPr/>
        </p:nvPicPr>
        <p:blipFill>
          <a:blip r:embed="rId3"/>
          <a:stretch>
            <a:fillRect/>
          </a:stretch>
        </p:blipFill>
        <p:spPr>
          <a:xfrm>
            <a:off x="1393314" y="1492414"/>
            <a:ext cx="9979535" cy="4161254"/>
          </a:xfrm>
          <a:prstGeom prst="rect">
            <a:avLst/>
          </a:prstGeom>
        </p:spPr>
      </p:pic>
    </p:spTree>
    <p:extLst>
      <p:ext uri="{BB962C8B-B14F-4D97-AF65-F5344CB8AC3E}">
        <p14:creationId xmlns:p14="http://schemas.microsoft.com/office/powerpoint/2010/main" val="411249347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8C37C960-91F5-4F61-B2CD-8A03792072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1" descr="Autorradiografia em papel branco">
            <a:extLst>
              <a:ext uri="{FF2B5EF4-FFF2-40B4-BE49-F238E27FC236}">
                <a16:creationId xmlns:a16="http://schemas.microsoft.com/office/drawing/2014/main" id="{E929A9F1-9EDB-40F9-884B-2DE41067BB91}"/>
              </a:ext>
            </a:extLst>
          </p:cNvPr>
          <p:cNvPicPr>
            <a:picLocks noChangeAspect="1"/>
          </p:cNvPicPr>
          <p:nvPr/>
        </p:nvPicPr>
        <p:blipFill rotWithShape="1">
          <a:blip r:embed="rId2"/>
          <a:srcRect l="18023" t="3190" b="34860"/>
          <a:stretch/>
        </p:blipFill>
        <p:spPr>
          <a:xfrm>
            <a:off x="0" y="0"/>
            <a:ext cx="12188952" cy="6858000"/>
          </a:xfrm>
          <a:prstGeom prst="rect">
            <a:avLst/>
          </a:prstGeom>
        </p:spPr>
      </p:pic>
      <p:sp>
        <p:nvSpPr>
          <p:cNvPr id="5" name="Retângulo 4">
            <a:extLst>
              <a:ext uri="{FF2B5EF4-FFF2-40B4-BE49-F238E27FC236}">
                <a16:creationId xmlns:a16="http://schemas.microsoft.com/office/drawing/2014/main" id="{14A9EE54-C266-474B-88D4-C78B93010C3D}"/>
              </a:ext>
            </a:extLst>
          </p:cNvPr>
          <p:cNvSpPr/>
          <p:nvPr/>
        </p:nvSpPr>
        <p:spPr>
          <a:xfrm rot="16200000">
            <a:off x="-3019425" y="3019425"/>
            <a:ext cx="6858000" cy="81915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pt-BR" sz="2000" b="1" dirty="0">
                <a:solidFill>
                  <a:schemeClr val="bg1"/>
                </a:solidFill>
              </a:rPr>
              <a:t>Técnico em Informática – TI</a:t>
            </a:r>
          </a:p>
          <a:p>
            <a:r>
              <a:rPr lang="pt-BR" sz="2800" dirty="0"/>
              <a:t>UC09 – Desenvolver Algoritmos</a:t>
            </a:r>
          </a:p>
        </p:txBody>
      </p:sp>
      <p:sp>
        <p:nvSpPr>
          <p:cNvPr id="6" name="Retângulo 5">
            <a:extLst>
              <a:ext uri="{FF2B5EF4-FFF2-40B4-BE49-F238E27FC236}">
                <a16:creationId xmlns:a16="http://schemas.microsoft.com/office/drawing/2014/main" id="{669EEFA8-F4D0-4082-A3FF-437607F4BE83}"/>
              </a:ext>
            </a:extLst>
          </p:cNvPr>
          <p:cNvSpPr/>
          <p:nvPr/>
        </p:nvSpPr>
        <p:spPr>
          <a:xfrm>
            <a:off x="819151" y="647699"/>
            <a:ext cx="10991849" cy="5648325"/>
          </a:xfrm>
          <a:prstGeom prst="rect">
            <a:avLst/>
          </a:prstGeom>
          <a:solidFill>
            <a:schemeClr val="bg1">
              <a:alpha val="90000"/>
            </a:schemeClr>
          </a:solidFill>
        </p:spPr>
        <p:style>
          <a:lnRef idx="2">
            <a:schemeClr val="dk1">
              <a:shade val="50000"/>
            </a:schemeClr>
          </a:lnRef>
          <a:fillRef idx="1">
            <a:schemeClr val="dk1"/>
          </a:fillRef>
          <a:effectRef idx="0">
            <a:schemeClr val="dk1"/>
          </a:effectRef>
          <a:fontRef idx="minor">
            <a:schemeClr val="lt1"/>
          </a:fontRef>
        </p:style>
        <p:txBody>
          <a:bodyPr lIns="720000" rIns="360000" rtlCol="0" anchor="t" anchorCtr="0"/>
          <a:lstStyle/>
          <a:p>
            <a:pPr lvl="2">
              <a:lnSpc>
                <a:spcPct val="150000"/>
              </a:lnSpc>
            </a:pPr>
            <a:endParaRPr lang="pt-BR" b="1" dirty="0">
              <a:solidFill>
                <a:schemeClr val="bg1"/>
              </a:solidFill>
            </a:endParaRPr>
          </a:p>
        </p:txBody>
      </p:sp>
      <p:pic>
        <p:nvPicPr>
          <p:cNvPr id="2050" name="Picture 2">
            <a:extLst>
              <a:ext uri="{FF2B5EF4-FFF2-40B4-BE49-F238E27FC236}">
                <a16:creationId xmlns:a16="http://schemas.microsoft.com/office/drawing/2014/main" id="{4AA416EE-9DB6-47B2-A996-844CB5E8CF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1660" y="691677"/>
            <a:ext cx="6646473" cy="54746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274650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8C37C960-91F5-4F61-B2CD-8A03792072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1" descr="Autorradiografia em papel branco">
            <a:extLst>
              <a:ext uri="{FF2B5EF4-FFF2-40B4-BE49-F238E27FC236}">
                <a16:creationId xmlns:a16="http://schemas.microsoft.com/office/drawing/2014/main" id="{E929A9F1-9EDB-40F9-884B-2DE41067BB91}"/>
              </a:ext>
            </a:extLst>
          </p:cNvPr>
          <p:cNvPicPr>
            <a:picLocks noChangeAspect="1"/>
          </p:cNvPicPr>
          <p:nvPr/>
        </p:nvPicPr>
        <p:blipFill rotWithShape="1">
          <a:blip r:embed="rId2"/>
          <a:srcRect l="18023" t="3190" b="34860"/>
          <a:stretch/>
        </p:blipFill>
        <p:spPr>
          <a:xfrm>
            <a:off x="0" y="0"/>
            <a:ext cx="12188952" cy="6858000"/>
          </a:xfrm>
          <a:prstGeom prst="rect">
            <a:avLst/>
          </a:prstGeom>
        </p:spPr>
      </p:pic>
      <p:sp>
        <p:nvSpPr>
          <p:cNvPr id="5" name="Retângulo 4">
            <a:extLst>
              <a:ext uri="{FF2B5EF4-FFF2-40B4-BE49-F238E27FC236}">
                <a16:creationId xmlns:a16="http://schemas.microsoft.com/office/drawing/2014/main" id="{14A9EE54-C266-474B-88D4-C78B93010C3D}"/>
              </a:ext>
            </a:extLst>
          </p:cNvPr>
          <p:cNvSpPr/>
          <p:nvPr/>
        </p:nvSpPr>
        <p:spPr>
          <a:xfrm rot="16200000">
            <a:off x="-3019425" y="3019425"/>
            <a:ext cx="6858000" cy="81915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pt-BR" sz="2000" b="1" dirty="0">
                <a:solidFill>
                  <a:schemeClr val="bg1"/>
                </a:solidFill>
              </a:rPr>
              <a:t>Técnico em Informática – TI</a:t>
            </a:r>
          </a:p>
          <a:p>
            <a:r>
              <a:rPr lang="pt-BR" sz="2800" dirty="0"/>
              <a:t>UC09 – Desenvolver Algoritmos</a:t>
            </a:r>
          </a:p>
        </p:txBody>
      </p:sp>
      <p:sp>
        <p:nvSpPr>
          <p:cNvPr id="6" name="Retângulo 5">
            <a:extLst>
              <a:ext uri="{FF2B5EF4-FFF2-40B4-BE49-F238E27FC236}">
                <a16:creationId xmlns:a16="http://schemas.microsoft.com/office/drawing/2014/main" id="{669EEFA8-F4D0-4082-A3FF-437607F4BE83}"/>
              </a:ext>
            </a:extLst>
          </p:cNvPr>
          <p:cNvSpPr/>
          <p:nvPr/>
        </p:nvSpPr>
        <p:spPr>
          <a:xfrm>
            <a:off x="819151" y="647699"/>
            <a:ext cx="10991849" cy="5648325"/>
          </a:xfrm>
          <a:prstGeom prst="rect">
            <a:avLst/>
          </a:prstGeom>
          <a:solidFill>
            <a:schemeClr val="dk1">
              <a:alpha val="90000"/>
            </a:schemeClr>
          </a:solidFill>
        </p:spPr>
        <p:style>
          <a:lnRef idx="2">
            <a:schemeClr val="dk1">
              <a:shade val="50000"/>
            </a:schemeClr>
          </a:lnRef>
          <a:fillRef idx="1">
            <a:schemeClr val="dk1"/>
          </a:fillRef>
          <a:effectRef idx="0">
            <a:schemeClr val="dk1"/>
          </a:effectRef>
          <a:fontRef idx="minor">
            <a:schemeClr val="lt1"/>
          </a:fontRef>
        </p:style>
        <p:txBody>
          <a:bodyPr lIns="720000" rIns="360000" rtlCol="0" anchor="t" anchorCtr="0"/>
          <a:lstStyle/>
          <a:p>
            <a:r>
              <a:rPr lang="pt-BR" sz="2800" b="1" dirty="0">
                <a:solidFill>
                  <a:schemeClr val="bg1"/>
                </a:solidFill>
              </a:rPr>
              <a:t>Lógica de Programação |  </a:t>
            </a:r>
            <a:r>
              <a:rPr lang="pt-BR" sz="2800" b="1" dirty="0" err="1">
                <a:solidFill>
                  <a:schemeClr val="bg1"/>
                </a:solidFill>
              </a:rPr>
              <a:t>logic</a:t>
            </a:r>
            <a:r>
              <a:rPr lang="pt-BR" sz="2800" b="1" dirty="0">
                <a:solidFill>
                  <a:schemeClr val="bg1"/>
                </a:solidFill>
              </a:rPr>
              <a:t> </a:t>
            </a:r>
            <a:r>
              <a:rPr lang="pt-BR" sz="2800" b="1" dirty="0" err="1">
                <a:solidFill>
                  <a:schemeClr val="bg1"/>
                </a:solidFill>
              </a:rPr>
              <a:t>programming</a:t>
            </a:r>
            <a:endParaRPr lang="pt-BR" sz="2800" b="1" dirty="0">
              <a:solidFill>
                <a:schemeClr val="bg1"/>
              </a:solidFill>
            </a:endParaRPr>
          </a:p>
          <a:p>
            <a:pPr>
              <a:lnSpc>
                <a:spcPct val="150000"/>
              </a:lnSpc>
            </a:pPr>
            <a:endParaRPr lang="pt-BR" sz="2800" b="1" dirty="0">
              <a:solidFill>
                <a:schemeClr val="bg1"/>
              </a:solidFill>
            </a:endParaRPr>
          </a:p>
          <a:p>
            <a:pPr lvl="2">
              <a:lnSpc>
                <a:spcPct val="150000"/>
              </a:lnSpc>
            </a:pPr>
            <a:r>
              <a:rPr lang="pt-BR" b="1" dirty="0">
                <a:solidFill>
                  <a:schemeClr val="bg1"/>
                </a:solidFill>
              </a:rPr>
              <a:t>Prática NASM</a:t>
            </a:r>
          </a:p>
          <a:p>
            <a:pPr lvl="2" eaLnBrk="0" fontAlgn="base" hangingPunct="0">
              <a:lnSpc>
                <a:spcPct val="150000"/>
              </a:lnSpc>
              <a:spcBef>
                <a:spcPct val="0"/>
              </a:spcBef>
              <a:spcAft>
                <a:spcPct val="0"/>
              </a:spcAft>
            </a:pPr>
            <a:r>
              <a:rPr kumimoji="0" lang="pt-BR" altLang="pt-BR" b="0" i="0" u="none" strike="noStrike" cap="none" normalizeH="0" baseline="0" dirty="0">
                <a:ln>
                  <a:noFill/>
                </a:ln>
                <a:solidFill>
                  <a:schemeClr val="bg1"/>
                </a:solidFill>
                <a:effectLst/>
                <a:latin typeface="Mulish"/>
              </a:rPr>
              <a:t>Geralmente, você coloca o código em uma seção chamada </a:t>
            </a:r>
            <a:r>
              <a:rPr kumimoji="0" lang="pt-BR" altLang="pt-BR" sz="1200" b="0" i="0" u="none" strike="noStrike" cap="none" normalizeH="0" baseline="0" dirty="0">
                <a:ln>
                  <a:noFill/>
                </a:ln>
                <a:solidFill>
                  <a:schemeClr val="bg1"/>
                </a:solidFill>
                <a:effectLst/>
                <a:latin typeface="Menlo"/>
              </a:rPr>
              <a:t>.</a:t>
            </a:r>
            <a:r>
              <a:rPr kumimoji="0" lang="pt-BR" altLang="pt-BR" sz="1200" b="0" i="0" u="none" strike="noStrike" cap="none" normalizeH="0" baseline="0" dirty="0" err="1">
                <a:ln>
                  <a:noFill/>
                </a:ln>
                <a:solidFill>
                  <a:schemeClr val="bg1"/>
                </a:solidFill>
                <a:effectLst/>
                <a:latin typeface="Menlo"/>
              </a:rPr>
              <a:t>text</a:t>
            </a:r>
            <a:r>
              <a:rPr kumimoji="0" lang="pt-BR" altLang="pt-BR" sz="1200" b="0" i="0" u="none" strike="noStrike" cap="none" normalizeH="0" baseline="0" dirty="0">
                <a:ln>
                  <a:noFill/>
                </a:ln>
                <a:solidFill>
                  <a:schemeClr val="bg1"/>
                </a:solidFill>
                <a:effectLst/>
                <a:latin typeface="Menlo"/>
              </a:rPr>
              <a:t> </a:t>
            </a:r>
            <a:r>
              <a:rPr kumimoji="0" lang="pt-BR" altLang="pt-BR" b="0" i="0" u="none" strike="noStrike" cap="none" normalizeH="0" baseline="0" dirty="0">
                <a:ln>
                  <a:noFill/>
                </a:ln>
                <a:solidFill>
                  <a:schemeClr val="bg1"/>
                </a:solidFill>
                <a:effectLst/>
                <a:latin typeface="Mulish"/>
              </a:rPr>
              <a:t>e seus dados constantes em uma seção chamada </a:t>
            </a:r>
            <a:r>
              <a:rPr kumimoji="0" lang="pt-BR" altLang="pt-BR" sz="1200" b="0" i="0" u="none" strike="noStrike" cap="none" normalizeH="0" baseline="0" dirty="0">
                <a:ln>
                  <a:noFill/>
                </a:ln>
                <a:solidFill>
                  <a:schemeClr val="bg1"/>
                </a:solidFill>
                <a:effectLst/>
                <a:latin typeface="Menlo"/>
              </a:rPr>
              <a:t>.data</a:t>
            </a:r>
            <a:r>
              <a:rPr kumimoji="0" lang="pt-BR" altLang="pt-BR" b="0" i="0" u="none" strike="noStrike" cap="none" normalizeH="0" baseline="0" dirty="0">
                <a:ln>
                  <a:noFill/>
                </a:ln>
                <a:solidFill>
                  <a:schemeClr val="bg1"/>
                </a:solidFill>
                <a:effectLst/>
                <a:latin typeface="Mulish"/>
              </a:rPr>
              <a:t>.</a:t>
            </a:r>
            <a:r>
              <a:rPr kumimoji="0" lang="pt-BR" altLang="pt-BR" sz="1100" b="0" i="0" u="none" strike="noStrike" cap="none" normalizeH="0" baseline="0" dirty="0">
                <a:ln>
                  <a:noFill/>
                </a:ln>
                <a:solidFill>
                  <a:schemeClr val="bg1"/>
                </a:solidFill>
                <a:effectLst/>
              </a:rPr>
              <a:t> </a:t>
            </a:r>
            <a:endParaRPr kumimoji="0" lang="pt-BR" altLang="pt-BR" sz="2800" b="0" i="0" u="none" strike="noStrike" cap="none" normalizeH="0" baseline="0" dirty="0">
              <a:ln>
                <a:noFill/>
              </a:ln>
              <a:solidFill>
                <a:schemeClr val="bg1"/>
              </a:solidFill>
              <a:effectLst/>
              <a:latin typeface="Arial" panose="020B0604020202020204" pitchFamily="34" charset="0"/>
            </a:endParaRPr>
          </a:p>
          <a:p>
            <a:pPr lvl="2">
              <a:lnSpc>
                <a:spcPct val="150000"/>
              </a:lnSpc>
            </a:pPr>
            <a:r>
              <a:rPr lang="pt-BR" b="0" i="0" dirty="0">
                <a:solidFill>
                  <a:schemeClr val="bg1"/>
                </a:solidFill>
                <a:effectLst/>
                <a:latin typeface="Mulish"/>
              </a:rPr>
              <a:t>O NASM é um ótimo montador, mas a linguagem </a:t>
            </a:r>
            <a:r>
              <a:rPr lang="pt-BR" b="0" i="0" dirty="0" err="1">
                <a:solidFill>
                  <a:schemeClr val="bg1"/>
                </a:solidFill>
                <a:effectLst/>
                <a:latin typeface="Mulish"/>
              </a:rPr>
              <a:t>assembly</a:t>
            </a:r>
            <a:r>
              <a:rPr lang="pt-BR" b="0" i="0" dirty="0">
                <a:solidFill>
                  <a:schemeClr val="bg1"/>
                </a:solidFill>
                <a:effectLst/>
                <a:latin typeface="Mulish"/>
              </a:rPr>
              <a:t> é complexa. Você precisa de mais do que um tutorial. Você precisa de detalhes. Muitos detalhes. Esteja pronto para consultar:</a:t>
            </a:r>
          </a:p>
          <a:p>
            <a:pPr lvl="2">
              <a:lnSpc>
                <a:spcPct val="150000"/>
              </a:lnSpc>
              <a:buFont typeface="Arial" panose="020B0604020202020204" pitchFamily="34" charset="0"/>
              <a:buChar char="•"/>
            </a:pPr>
            <a:r>
              <a:rPr lang="pt-BR" b="0" i="0" dirty="0">
                <a:solidFill>
                  <a:schemeClr val="bg1"/>
                </a:solidFill>
                <a:effectLst/>
                <a:latin typeface="Mulish"/>
                <a:hlinkClick r:id="rId3">
                  <a:extLst>
                    <a:ext uri="{A12FA001-AC4F-418D-AE19-62706E023703}">
                      <ahyp:hlinkClr xmlns:ahyp="http://schemas.microsoft.com/office/drawing/2018/hyperlinkcolor" val="tx"/>
                    </a:ext>
                  </a:extLst>
                </a:hlinkClick>
              </a:rPr>
              <a:t>O Manual do NASM</a:t>
            </a:r>
            <a:r>
              <a:rPr lang="pt-BR" b="0" i="0" dirty="0">
                <a:solidFill>
                  <a:schemeClr val="bg1"/>
                </a:solidFill>
                <a:effectLst/>
                <a:latin typeface="Mulish"/>
              </a:rPr>
              <a:t> , que é muito bom!</a:t>
            </a:r>
          </a:p>
          <a:p>
            <a:pPr lvl="2">
              <a:lnSpc>
                <a:spcPct val="150000"/>
              </a:lnSpc>
              <a:buFont typeface="Arial" panose="020B0604020202020204" pitchFamily="34" charset="0"/>
              <a:buChar char="•"/>
            </a:pPr>
            <a:r>
              <a:rPr lang="pt-BR" b="0" i="0" dirty="0">
                <a:solidFill>
                  <a:schemeClr val="bg1"/>
                </a:solidFill>
                <a:effectLst/>
                <a:latin typeface="Mulish"/>
                <a:hlinkClick r:id="rId4">
                  <a:extLst>
                    <a:ext uri="{A12FA001-AC4F-418D-AE19-62706E023703}">
                      <ahyp:hlinkClr xmlns:ahyp="http://schemas.microsoft.com/office/drawing/2018/hyperlinkcolor" val="tx"/>
                    </a:ext>
                  </a:extLst>
                </a:hlinkClick>
              </a:rPr>
              <a:t>Os manuais do processador Intel</a:t>
            </a:r>
            <a:endParaRPr lang="pt-BR" b="0" i="0" dirty="0">
              <a:solidFill>
                <a:schemeClr val="bg1"/>
              </a:solidFill>
              <a:effectLst/>
              <a:latin typeface="Mulish"/>
            </a:endParaRPr>
          </a:p>
          <a:p>
            <a:pPr lvl="2">
              <a:lnSpc>
                <a:spcPct val="150000"/>
              </a:lnSpc>
            </a:pPr>
            <a:endParaRPr lang="pt-BR" b="1" dirty="0">
              <a:solidFill>
                <a:schemeClr val="bg1"/>
              </a:solidFill>
            </a:endParaRPr>
          </a:p>
        </p:txBody>
      </p:sp>
      <p:sp>
        <p:nvSpPr>
          <p:cNvPr id="2" name="Rectangle 1">
            <a:extLst>
              <a:ext uri="{FF2B5EF4-FFF2-40B4-BE49-F238E27FC236}">
                <a16:creationId xmlns:a16="http://schemas.microsoft.com/office/drawing/2014/main" id="{9AD66A3E-F80B-41F4-8390-34F38D5F564B}"/>
              </a:ext>
            </a:extLst>
          </p:cNvPr>
          <p:cNvSpPr>
            <a:spLocks noChangeArrowheads="1"/>
          </p:cNvSpPr>
          <p:nvPr/>
        </p:nvSpPr>
        <p:spPr bwMode="auto">
          <a:xfrm>
            <a:off x="0" y="-184666"/>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pt-BR" altLang="pt-B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5065447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8C37C960-91F5-4F61-B2CD-8A03792072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1" descr="Autorradiografia em papel branco">
            <a:extLst>
              <a:ext uri="{FF2B5EF4-FFF2-40B4-BE49-F238E27FC236}">
                <a16:creationId xmlns:a16="http://schemas.microsoft.com/office/drawing/2014/main" id="{E929A9F1-9EDB-40F9-884B-2DE41067BB91}"/>
              </a:ext>
            </a:extLst>
          </p:cNvPr>
          <p:cNvPicPr>
            <a:picLocks noChangeAspect="1"/>
          </p:cNvPicPr>
          <p:nvPr/>
        </p:nvPicPr>
        <p:blipFill rotWithShape="1">
          <a:blip r:embed="rId2"/>
          <a:srcRect l="18023" t="3190" b="34860"/>
          <a:stretch/>
        </p:blipFill>
        <p:spPr>
          <a:xfrm>
            <a:off x="0" y="0"/>
            <a:ext cx="12188952" cy="6858000"/>
          </a:xfrm>
          <a:prstGeom prst="rect">
            <a:avLst/>
          </a:prstGeom>
        </p:spPr>
      </p:pic>
      <p:sp>
        <p:nvSpPr>
          <p:cNvPr id="5" name="Retângulo 4">
            <a:extLst>
              <a:ext uri="{FF2B5EF4-FFF2-40B4-BE49-F238E27FC236}">
                <a16:creationId xmlns:a16="http://schemas.microsoft.com/office/drawing/2014/main" id="{14A9EE54-C266-474B-88D4-C78B93010C3D}"/>
              </a:ext>
            </a:extLst>
          </p:cNvPr>
          <p:cNvSpPr/>
          <p:nvPr/>
        </p:nvSpPr>
        <p:spPr>
          <a:xfrm rot="16200000">
            <a:off x="-3019425" y="3019425"/>
            <a:ext cx="6858000" cy="81915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pt-BR" sz="2000" b="1" dirty="0">
                <a:solidFill>
                  <a:schemeClr val="bg1"/>
                </a:solidFill>
              </a:rPr>
              <a:t>Técnico em Informática – TI</a:t>
            </a:r>
          </a:p>
          <a:p>
            <a:r>
              <a:rPr lang="pt-BR" sz="2800" dirty="0"/>
              <a:t>UC09 – Desenvolver Algoritmos</a:t>
            </a:r>
          </a:p>
        </p:txBody>
      </p:sp>
      <p:sp>
        <p:nvSpPr>
          <p:cNvPr id="6" name="Retângulo 5">
            <a:extLst>
              <a:ext uri="{FF2B5EF4-FFF2-40B4-BE49-F238E27FC236}">
                <a16:creationId xmlns:a16="http://schemas.microsoft.com/office/drawing/2014/main" id="{669EEFA8-F4D0-4082-A3FF-437607F4BE83}"/>
              </a:ext>
            </a:extLst>
          </p:cNvPr>
          <p:cNvSpPr/>
          <p:nvPr/>
        </p:nvSpPr>
        <p:spPr>
          <a:xfrm>
            <a:off x="819151" y="647699"/>
            <a:ext cx="10991849" cy="5648325"/>
          </a:xfrm>
          <a:prstGeom prst="rect">
            <a:avLst/>
          </a:prstGeom>
          <a:solidFill>
            <a:schemeClr val="dk1">
              <a:alpha val="90000"/>
            </a:schemeClr>
          </a:solidFill>
        </p:spPr>
        <p:style>
          <a:lnRef idx="2">
            <a:schemeClr val="dk1">
              <a:shade val="50000"/>
            </a:schemeClr>
          </a:lnRef>
          <a:fillRef idx="1">
            <a:schemeClr val="dk1"/>
          </a:fillRef>
          <a:effectRef idx="0">
            <a:schemeClr val="dk1"/>
          </a:effectRef>
          <a:fontRef idx="minor">
            <a:schemeClr val="lt1"/>
          </a:fontRef>
        </p:style>
        <p:txBody>
          <a:bodyPr lIns="720000" rIns="360000" rtlCol="0" anchor="t" anchorCtr="0"/>
          <a:lstStyle/>
          <a:p>
            <a:r>
              <a:rPr lang="pt-BR" sz="2800" b="1" dirty="0" err="1"/>
              <a:t>Summary</a:t>
            </a:r>
            <a:endParaRPr lang="pt-BR" sz="2800" b="1" dirty="0"/>
          </a:p>
          <a:p>
            <a:r>
              <a:rPr lang="pt-BR" sz="2800" b="1" dirty="0"/>
              <a:t>	Lógica de Programação |  </a:t>
            </a:r>
            <a:r>
              <a:rPr lang="pt-BR" sz="2800" b="1" dirty="0" err="1"/>
              <a:t>logic</a:t>
            </a:r>
            <a:r>
              <a:rPr lang="pt-BR" sz="2800" b="1" dirty="0"/>
              <a:t> </a:t>
            </a:r>
            <a:r>
              <a:rPr lang="pt-BR" sz="2800" b="1" dirty="0" err="1"/>
              <a:t>programming</a:t>
            </a:r>
            <a:endParaRPr lang="pt-BR" sz="2800" b="1" dirty="0"/>
          </a:p>
          <a:p>
            <a:endParaRPr lang="pt-BR" sz="2800" b="1" dirty="0"/>
          </a:p>
          <a:p>
            <a:pPr marL="285750" indent="-285750">
              <a:lnSpc>
                <a:spcPct val="150000"/>
              </a:lnSpc>
              <a:buFont typeface="Arial" panose="020B0604020202020204" pitchFamily="34" charset="0"/>
              <a:buChar char="•"/>
            </a:pPr>
            <a:r>
              <a:rPr lang="pt-BR" dirty="0"/>
              <a:t>Estrutura de um programa:</a:t>
            </a:r>
          </a:p>
          <a:p>
            <a:pPr marL="742950" lvl="1" indent="-285750">
              <a:lnSpc>
                <a:spcPct val="150000"/>
              </a:lnSpc>
              <a:buFont typeface="Arial" panose="020B0604020202020204" pitchFamily="34" charset="0"/>
              <a:buChar char="•"/>
            </a:pPr>
            <a:r>
              <a:rPr lang="pt-BR" dirty="0"/>
              <a:t>Código Binário</a:t>
            </a:r>
          </a:p>
          <a:p>
            <a:pPr marL="742950" lvl="1" indent="-285750">
              <a:lnSpc>
                <a:spcPct val="150000"/>
              </a:lnSpc>
              <a:buFont typeface="Arial" panose="020B0604020202020204" pitchFamily="34" charset="0"/>
              <a:buChar char="•"/>
            </a:pPr>
            <a:r>
              <a:rPr lang="pt-BR" dirty="0"/>
              <a:t>Hexadecimal</a:t>
            </a:r>
          </a:p>
          <a:p>
            <a:pPr marL="742950" lvl="1" indent="-285750">
              <a:lnSpc>
                <a:spcPct val="150000"/>
              </a:lnSpc>
              <a:buFont typeface="Arial" panose="020B0604020202020204" pitchFamily="34" charset="0"/>
              <a:buChar char="•"/>
            </a:pPr>
            <a:r>
              <a:rPr lang="pt-BR" dirty="0"/>
              <a:t>Octal</a:t>
            </a:r>
          </a:p>
          <a:p>
            <a:pPr marL="742950" lvl="1" indent="-285750">
              <a:lnSpc>
                <a:spcPct val="150000"/>
              </a:lnSpc>
              <a:buFont typeface="Arial" panose="020B0604020202020204" pitchFamily="34" charset="0"/>
              <a:buChar char="•"/>
            </a:pPr>
            <a:r>
              <a:rPr lang="pt-BR" dirty="0"/>
              <a:t>Decimal</a:t>
            </a:r>
          </a:p>
          <a:p>
            <a:pPr marL="742950" lvl="1" indent="-285750">
              <a:lnSpc>
                <a:spcPct val="150000"/>
              </a:lnSpc>
              <a:buFont typeface="Arial" panose="020B0604020202020204" pitchFamily="34" charset="0"/>
              <a:buChar char="•"/>
            </a:pPr>
            <a:r>
              <a:rPr lang="pt-BR" dirty="0"/>
              <a:t>Linguagem Assembly:</a:t>
            </a:r>
          </a:p>
          <a:p>
            <a:pPr marL="1200150" lvl="2" indent="-285750">
              <a:lnSpc>
                <a:spcPct val="150000"/>
              </a:lnSpc>
              <a:buFont typeface="Arial" panose="020B0604020202020204" pitchFamily="34" charset="0"/>
              <a:buChar char="•"/>
            </a:pPr>
            <a:r>
              <a:rPr lang="pt-BR" dirty="0"/>
              <a:t>Ambiente e configuração</a:t>
            </a:r>
          </a:p>
          <a:p>
            <a:pPr marL="1200150" lvl="2" indent="-285750">
              <a:lnSpc>
                <a:spcPct val="150000"/>
              </a:lnSpc>
              <a:buFont typeface="Arial" panose="020B0604020202020204" pitchFamily="34" charset="0"/>
              <a:buChar char="•"/>
            </a:pPr>
            <a:r>
              <a:rPr lang="pt-BR" dirty="0"/>
              <a:t>Criando o seu programa</a:t>
            </a:r>
          </a:p>
          <a:p>
            <a:pPr marL="1200150" lvl="2" indent="-285750">
              <a:lnSpc>
                <a:spcPct val="150000"/>
              </a:lnSpc>
              <a:buFont typeface="Arial" panose="020B0604020202020204" pitchFamily="34" charset="0"/>
              <a:buChar char="•"/>
            </a:pPr>
            <a:r>
              <a:rPr lang="pt-BR" dirty="0"/>
              <a:t>Executando o seu programa</a:t>
            </a:r>
          </a:p>
          <a:p>
            <a:pPr marL="1200150" lvl="2" indent="-285750">
              <a:lnSpc>
                <a:spcPct val="150000"/>
              </a:lnSpc>
              <a:buFont typeface="Arial" panose="020B0604020202020204" pitchFamily="34" charset="0"/>
              <a:buChar char="•"/>
            </a:pPr>
            <a:endParaRPr lang="pt-BR" dirty="0"/>
          </a:p>
          <a:p>
            <a:pPr marL="742950" lvl="1" indent="-285750">
              <a:lnSpc>
                <a:spcPct val="150000"/>
              </a:lnSpc>
              <a:buFont typeface="Arial" panose="020B0604020202020204" pitchFamily="34" charset="0"/>
              <a:buChar char="•"/>
            </a:pPr>
            <a:endParaRPr lang="pt-BR" dirty="0"/>
          </a:p>
        </p:txBody>
      </p:sp>
    </p:spTree>
    <p:extLst>
      <p:ext uri="{BB962C8B-B14F-4D97-AF65-F5344CB8AC3E}">
        <p14:creationId xmlns:p14="http://schemas.microsoft.com/office/powerpoint/2010/main" val="16465657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8C37C960-91F5-4F61-B2CD-8A03792072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1" descr="Autorradiografia em papel branco">
            <a:extLst>
              <a:ext uri="{FF2B5EF4-FFF2-40B4-BE49-F238E27FC236}">
                <a16:creationId xmlns:a16="http://schemas.microsoft.com/office/drawing/2014/main" id="{E929A9F1-9EDB-40F9-884B-2DE41067BB91}"/>
              </a:ext>
            </a:extLst>
          </p:cNvPr>
          <p:cNvPicPr>
            <a:picLocks noChangeAspect="1"/>
          </p:cNvPicPr>
          <p:nvPr/>
        </p:nvPicPr>
        <p:blipFill rotWithShape="1">
          <a:blip r:embed="rId2"/>
          <a:srcRect l="18023" t="3190" b="34860"/>
          <a:stretch/>
        </p:blipFill>
        <p:spPr>
          <a:xfrm>
            <a:off x="0" y="0"/>
            <a:ext cx="12188952" cy="6858000"/>
          </a:xfrm>
          <a:prstGeom prst="rect">
            <a:avLst/>
          </a:prstGeom>
        </p:spPr>
      </p:pic>
      <p:sp>
        <p:nvSpPr>
          <p:cNvPr id="5" name="Retângulo 4">
            <a:extLst>
              <a:ext uri="{FF2B5EF4-FFF2-40B4-BE49-F238E27FC236}">
                <a16:creationId xmlns:a16="http://schemas.microsoft.com/office/drawing/2014/main" id="{14A9EE54-C266-474B-88D4-C78B93010C3D}"/>
              </a:ext>
            </a:extLst>
          </p:cNvPr>
          <p:cNvSpPr/>
          <p:nvPr/>
        </p:nvSpPr>
        <p:spPr>
          <a:xfrm rot="16200000">
            <a:off x="-3019425" y="3019425"/>
            <a:ext cx="6858000" cy="81915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pt-BR" sz="2000" b="1" dirty="0">
                <a:solidFill>
                  <a:schemeClr val="bg1"/>
                </a:solidFill>
              </a:rPr>
              <a:t>Técnico em Informática – TI</a:t>
            </a:r>
          </a:p>
          <a:p>
            <a:r>
              <a:rPr lang="pt-BR" sz="2800" dirty="0"/>
              <a:t>UC09 – Desenvolver Algoritmos</a:t>
            </a:r>
          </a:p>
        </p:txBody>
      </p:sp>
      <p:sp>
        <p:nvSpPr>
          <p:cNvPr id="6" name="Retângulo 5">
            <a:extLst>
              <a:ext uri="{FF2B5EF4-FFF2-40B4-BE49-F238E27FC236}">
                <a16:creationId xmlns:a16="http://schemas.microsoft.com/office/drawing/2014/main" id="{669EEFA8-F4D0-4082-A3FF-437607F4BE83}"/>
              </a:ext>
            </a:extLst>
          </p:cNvPr>
          <p:cNvSpPr/>
          <p:nvPr/>
        </p:nvSpPr>
        <p:spPr>
          <a:xfrm>
            <a:off x="819151" y="647699"/>
            <a:ext cx="10991849" cy="5648325"/>
          </a:xfrm>
          <a:prstGeom prst="rect">
            <a:avLst/>
          </a:prstGeom>
          <a:solidFill>
            <a:schemeClr val="dk1">
              <a:alpha val="90000"/>
            </a:schemeClr>
          </a:solidFill>
        </p:spPr>
        <p:style>
          <a:lnRef idx="2">
            <a:schemeClr val="dk1">
              <a:shade val="50000"/>
            </a:schemeClr>
          </a:lnRef>
          <a:fillRef idx="1">
            <a:schemeClr val="dk1"/>
          </a:fillRef>
          <a:effectRef idx="0">
            <a:schemeClr val="dk1"/>
          </a:effectRef>
          <a:fontRef idx="minor">
            <a:schemeClr val="lt1"/>
          </a:fontRef>
        </p:style>
        <p:txBody>
          <a:bodyPr lIns="720000" rIns="360000" rtlCol="0" anchor="t" anchorCtr="0"/>
          <a:lstStyle/>
          <a:p>
            <a:r>
              <a:rPr lang="pt-BR" sz="2800" b="1" dirty="0">
                <a:solidFill>
                  <a:schemeClr val="bg1"/>
                </a:solidFill>
              </a:rPr>
              <a:t>Lógica de Programação |  </a:t>
            </a:r>
            <a:r>
              <a:rPr lang="pt-BR" sz="2800" b="1" dirty="0" err="1">
                <a:solidFill>
                  <a:schemeClr val="bg1"/>
                </a:solidFill>
              </a:rPr>
              <a:t>logic</a:t>
            </a:r>
            <a:r>
              <a:rPr lang="pt-BR" sz="2800" b="1" dirty="0">
                <a:solidFill>
                  <a:schemeClr val="bg1"/>
                </a:solidFill>
              </a:rPr>
              <a:t> </a:t>
            </a:r>
            <a:r>
              <a:rPr lang="pt-BR" sz="2800" b="1" dirty="0" err="1">
                <a:solidFill>
                  <a:schemeClr val="bg1"/>
                </a:solidFill>
              </a:rPr>
              <a:t>programming</a:t>
            </a:r>
            <a:endParaRPr lang="pt-BR" sz="2800" b="1" dirty="0">
              <a:solidFill>
                <a:schemeClr val="bg1"/>
              </a:solidFill>
            </a:endParaRPr>
          </a:p>
          <a:p>
            <a:pPr>
              <a:lnSpc>
                <a:spcPct val="150000"/>
              </a:lnSpc>
            </a:pPr>
            <a:endParaRPr lang="pt-BR" sz="2800" b="1" dirty="0">
              <a:solidFill>
                <a:schemeClr val="bg1"/>
              </a:solidFill>
            </a:endParaRPr>
          </a:p>
          <a:p>
            <a:pPr lvl="2">
              <a:lnSpc>
                <a:spcPct val="150000"/>
              </a:lnSpc>
            </a:pPr>
            <a:r>
              <a:rPr lang="pt-BR" b="1" dirty="0">
                <a:solidFill>
                  <a:schemeClr val="bg1"/>
                </a:solidFill>
              </a:rPr>
              <a:t>Prática NASM</a:t>
            </a:r>
          </a:p>
          <a:p>
            <a:pPr lvl="2">
              <a:lnSpc>
                <a:spcPct val="150000"/>
              </a:lnSpc>
            </a:pPr>
            <a:r>
              <a:rPr lang="pt-BR" b="1" i="0" dirty="0">
                <a:solidFill>
                  <a:schemeClr val="bg1"/>
                </a:solidFill>
                <a:effectLst/>
                <a:latin typeface="gitbook-content-font"/>
              </a:rPr>
              <a:t>Registradores</a:t>
            </a:r>
          </a:p>
          <a:p>
            <a:pPr lvl="2">
              <a:lnSpc>
                <a:spcPct val="150000"/>
              </a:lnSpc>
            </a:pPr>
            <a:r>
              <a:rPr lang="pt-BR" b="0" i="0" dirty="0">
                <a:solidFill>
                  <a:schemeClr val="bg1"/>
                </a:solidFill>
                <a:effectLst/>
                <a:latin typeface="gitbook-content-font"/>
              </a:rPr>
              <a:t>Os processadores possuem uma área física em seus </a:t>
            </a:r>
            <a:r>
              <a:rPr lang="pt-BR" b="0" i="1" dirty="0">
                <a:solidFill>
                  <a:schemeClr val="bg1"/>
                </a:solidFill>
                <a:effectLst/>
                <a:latin typeface="gitbook-content-font"/>
              </a:rPr>
              <a:t>chips</a:t>
            </a:r>
            <a:r>
              <a:rPr lang="pt-BR" b="0" i="0" dirty="0">
                <a:solidFill>
                  <a:schemeClr val="bg1"/>
                </a:solidFill>
                <a:effectLst/>
                <a:latin typeface="gitbook-content-font"/>
              </a:rPr>
              <a:t> para armazenamento de dados (de fato, somente números, já que é só isso que existe neste mundo!) chamadas de </a:t>
            </a:r>
            <a:r>
              <a:rPr lang="pt-BR" b="1" i="0" dirty="0">
                <a:solidFill>
                  <a:schemeClr val="bg1"/>
                </a:solidFill>
                <a:effectLst/>
                <a:latin typeface="gitbook-content-font"/>
              </a:rPr>
              <a:t>registradores</a:t>
            </a:r>
            <a:r>
              <a:rPr lang="pt-BR" b="0" i="0" dirty="0">
                <a:solidFill>
                  <a:schemeClr val="bg1"/>
                </a:solidFill>
                <a:effectLst/>
                <a:latin typeface="gitbook-content-font"/>
              </a:rPr>
              <a:t>, justamente porque registram (salvam) um número por um tempo, mesmo este sendo não determinado.</a:t>
            </a:r>
          </a:p>
          <a:p>
            <a:pPr lvl="2">
              <a:lnSpc>
                <a:spcPct val="150000"/>
              </a:lnSpc>
            </a:pPr>
            <a:r>
              <a:rPr lang="pt-BR" b="0" i="0" dirty="0">
                <a:solidFill>
                  <a:schemeClr val="bg1"/>
                </a:solidFill>
                <a:effectLst/>
                <a:latin typeface="gitbook-content-font"/>
              </a:rPr>
              <a:t>Os registradores possuem normalmente o tamanho da palavra do processador, logo, se este é um processador de 32-bits, seus registradores possuem este tamanho também.</a:t>
            </a:r>
          </a:p>
          <a:p>
            <a:pPr lvl="2">
              <a:lnSpc>
                <a:spcPct val="150000"/>
              </a:lnSpc>
            </a:pPr>
            <a:endParaRPr lang="pt-BR" b="1" dirty="0">
              <a:solidFill>
                <a:schemeClr val="bg1"/>
              </a:solidFill>
            </a:endParaRPr>
          </a:p>
        </p:txBody>
      </p:sp>
      <p:sp>
        <p:nvSpPr>
          <p:cNvPr id="2" name="Rectangle 1">
            <a:extLst>
              <a:ext uri="{FF2B5EF4-FFF2-40B4-BE49-F238E27FC236}">
                <a16:creationId xmlns:a16="http://schemas.microsoft.com/office/drawing/2014/main" id="{9AD66A3E-F80B-41F4-8390-34F38D5F564B}"/>
              </a:ext>
            </a:extLst>
          </p:cNvPr>
          <p:cNvSpPr>
            <a:spLocks noChangeArrowheads="1"/>
          </p:cNvSpPr>
          <p:nvPr/>
        </p:nvSpPr>
        <p:spPr bwMode="auto">
          <a:xfrm>
            <a:off x="0" y="-184666"/>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pt-BR" altLang="pt-B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19607687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8C37C960-91F5-4F61-B2CD-8A03792072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1" descr="Autorradiografia em papel branco">
            <a:extLst>
              <a:ext uri="{FF2B5EF4-FFF2-40B4-BE49-F238E27FC236}">
                <a16:creationId xmlns:a16="http://schemas.microsoft.com/office/drawing/2014/main" id="{E929A9F1-9EDB-40F9-884B-2DE41067BB91}"/>
              </a:ext>
            </a:extLst>
          </p:cNvPr>
          <p:cNvPicPr>
            <a:picLocks noChangeAspect="1"/>
          </p:cNvPicPr>
          <p:nvPr/>
        </p:nvPicPr>
        <p:blipFill rotWithShape="1">
          <a:blip r:embed="rId2"/>
          <a:srcRect l="18023" t="3190" b="34860"/>
          <a:stretch/>
        </p:blipFill>
        <p:spPr>
          <a:xfrm>
            <a:off x="0" y="0"/>
            <a:ext cx="12188952" cy="6858000"/>
          </a:xfrm>
          <a:prstGeom prst="rect">
            <a:avLst/>
          </a:prstGeom>
        </p:spPr>
      </p:pic>
      <p:sp>
        <p:nvSpPr>
          <p:cNvPr id="5" name="Retângulo 4">
            <a:extLst>
              <a:ext uri="{FF2B5EF4-FFF2-40B4-BE49-F238E27FC236}">
                <a16:creationId xmlns:a16="http://schemas.microsoft.com/office/drawing/2014/main" id="{14A9EE54-C266-474B-88D4-C78B93010C3D}"/>
              </a:ext>
            </a:extLst>
          </p:cNvPr>
          <p:cNvSpPr/>
          <p:nvPr/>
        </p:nvSpPr>
        <p:spPr>
          <a:xfrm rot="16200000">
            <a:off x="-3019425" y="3019425"/>
            <a:ext cx="6858000" cy="81915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pt-BR" sz="2000" b="1" dirty="0">
                <a:solidFill>
                  <a:schemeClr val="bg1"/>
                </a:solidFill>
              </a:rPr>
              <a:t>Técnico em Informática – TI</a:t>
            </a:r>
          </a:p>
          <a:p>
            <a:r>
              <a:rPr lang="pt-BR" sz="2800" dirty="0"/>
              <a:t>UC09 – Desenvolver Algoritmos</a:t>
            </a:r>
          </a:p>
        </p:txBody>
      </p:sp>
      <p:sp>
        <p:nvSpPr>
          <p:cNvPr id="6" name="Retângulo 5">
            <a:extLst>
              <a:ext uri="{FF2B5EF4-FFF2-40B4-BE49-F238E27FC236}">
                <a16:creationId xmlns:a16="http://schemas.microsoft.com/office/drawing/2014/main" id="{669EEFA8-F4D0-4082-A3FF-437607F4BE83}"/>
              </a:ext>
            </a:extLst>
          </p:cNvPr>
          <p:cNvSpPr/>
          <p:nvPr/>
        </p:nvSpPr>
        <p:spPr>
          <a:xfrm>
            <a:off x="819151" y="647699"/>
            <a:ext cx="10991849" cy="5648325"/>
          </a:xfrm>
          <a:prstGeom prst="rect">
            <a:avLst/>
          </a:prstGeom>
          <a:solidFill>
            <a:schemeClr val="dk1">
              <a:alpha val="90000"/>
            </a:schemeClr>
          </a:solidFill>
        </p:spPr>
        <p:style>
          <a:lnRef idx="2">
            <a:schemeClr val="dk1">
              <a:shade val="50000"/>
            </a:schemeClr>
          </a:lnRef>
          <a:fillRef idx="1">
            <a:schemeClr val="dk1"/>
          </a:fillRef>
          <a:effectRef idx="0">
            <a:schemeClr val="dk1"/>
          </a:effectRef>
          <a:fontRef idx="minor">
            <a:schemeClr val="lt1"/>
          </a:fontRef>
        </p:style>
        <p:txBody>
          <a:bodyPr lIns="720000" rIns="360000" rtlCol="0" anchor="t" anchorCtr="0"/>
          <a:lstStyle/>
          <a:p>
            <a:r>
              <a:rPr lang="pt-BR" sz="2800" b="1" dirty="0">
                <a:solidFill>
                  <a:schemeClr val="bg1"/>
                </a:solidFill>
              </a:rPr>
              <a:t>Lógica de Programação |  </a:t>
            </a:r>
            <a:r>
              <a:rPr lang="pt-BR" sz="2800" b="1" dirty="0" err="1">
                <a:solidFill>
                  <a:schemeClr val="bg1"/>
                </a:solidFill>
              </a:rPr>
              <a:t>logic</a:t>
            </a:r>
            <a:r>
              <a:rPr lang="pt-BR" sz="2800" b="1" dirty="0">
                <a:solidFill>
                  <a:schemeClr val="bg1"/>
                </a:solidFill>
              </a:rPr>
              <a:t> </a:t>
            </a:r>
            <a:r>
              <a:rPr lang="pt-BR" sz="2800" b="1" dirty="0" err="1">
                <a:solidFill>
                  <a:schemeClr val="bg1"/>
                </a:solidFill>
              </a:rPr>
              <a:t>programming</a:t>
            </a:r>
            <a:endParaRPr lang="pt-BR" sz="2800" b="1" dirty="0">
              <a:solidFill>
                <a:schemeClr val="bg1"/>
              </a:solidFill>
            </a:endParaRPr>
          </a:p>
          <a:p>
            <a:pPr>
              <a:lnSpc>
                <a:spcPct val="150000"/>
              </a:lnSpc>
            </a:pPr>
            <a:endParaRPr lang="pt-BR" sz="2800" b="1" dirty="0">
              <a:solidFill>
                <a:schemeClr val="bg1"/>
              </a:solidFill>
            </a:endParaRPr>
          </a:p>
          <a:p>
            <a:pPr lvl="2">
              <a:lnSpc>
                <a:spcPct val="150000"/>
              </a:lnSpc>
            </a:pPr>
            <a:r>
              <a:rPr lang="pt-BR" b="1" dirty="0">
                <a:solidFill>
                  <a:schemeClr val="bg1"/>
                </a:solidFill>
              </a:rPr>
              <a:t>Prática NASM</a:t>
            </a:r>
          </a:p>
          <a:p>
            <a:pPr lvl="2">
              <a:lnSpc>
                <a:spcPct val="150000"/>
              </a:lnSpc>
            </a:pPr>
            <a:r>
              <a:rPr lang="pt-BR" b="1" dirty="0">
                <a:effectLst/>
              </a:rPr>
              <a:t>Registradores de uso geral</a:t>
            </a:r>
          </a:p>
          <a:p>
            <a:pPr lvl="2">
              <a:lnSpc>
                <a:spcPct val="150000"/>
              </a:lnSpc>
            </a:pPr>
            <a:r>
              <a:rPr lang="pt-BR" dirty="0">
                <a:effectLst/>
              </a:rPr>
              <a:t>Um registrador de uso geral, também chamado de GPR (</a:t>
            </a:r>
            <a:r>
              <a:rPr lang="pt-BR" i="1" dirty="0">
                <a:effectLst/>
              </a:rPr>
              <a:t>General </a:t>
            </a:r>
            <a:r>
              <a:rPr lang="pt-BR" i="1" dirty="0" err="1">
                <a:effectLst/>
              </a:rPr>
              <a:t>Purpose</a:t>
            </a:r>
            <a:r>
              <a:rPr lang="pt-BR" i="1" dirty="0">
                <a:effectLst/>
              </a:rPr>
              <a:t> Register</a:t>
            </a:r>
            <a:r>
              <a:rPr lang="pt-BR" dirty="0">
                <a:effectLst/>
              </a:rPr>
              <a:t>) serve para armazenar temporariamente qualquer tipo de dado, para qualquer função.</a:t>
            </a:r>
          </a:p>
          <a:p>
            <a:pPr lvl="2">
              <a:lnSpc>
                <a:spcPct val="150000"/>
              </a:lnSpc>
            </a:pPr>
            <a:r>
              <a:rPr lang="pt-BR" dirty="0">
                <a:effectLst/>
              </a:rPr>
              <a:t>Existem 8 registradores de uso geral na arquitetura Intel x86. Apesar de poderem ser utilizados para qualquer coisa, como seu nome sugere, a seguinte convenção é normalmente respeitada:</a:t>
            </a:r>
          </a:p>
          <a:p>
            <a:pPr lvl="2">
              <a:lnSpc>
                <a:spcPct val="150000"/>
              </a:lnSpc>
            </a:pPr>
            <a:endParaRPr lang="pt-BR" b="1" dirty="0">
              <a:solidFill>
                <a:schemeClr val="bg1"/>
              </a:solidFill>
            </a:endParaRPr>
          </a:p>
        </p:txBody>
      </p:sp>
      <p:sp>
        <p:nvSpPr>
          <p:cNvPr id="2" name="Rectangle 1">
            <a:extLst>
              <a:ext uri="{FF2B5EF4-FFF2-40B4-BE49-F238E27FC236}">
                <a16:creationId xmlns:a16="http://schemas.microsoft.com/office/drawing/2014/main" id="{9AD66A3E-F80B-41F4-8390-34F38D5F564B}"/>
              </a:ext>
            </a:extLst>
          </p:cNvPr>
          <p:cNvSpPr>
            <a:spLocks noChangeArrowheads="1"/>
          </p:cNvSpPr>
          <p:nvPr/>
        </p:nvSpPr>
        <p:spPr bwMode="auto">
          <a:xfrm>
            <a:off x="0" y="-184666"/>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pt-BR" altLang="pt-B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74005156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8C37C960-91F5-4F61-B2CD-8A03792072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1" descr="Autorradiografia em papel branco">
            <a:extLst>
              <a:ext uri="{FF2B5EF4-FFF2-40B4-BE49-F238E27FC236}">
                <a16:creationId xmlns:a16="http://schemas.microsoft.com/office/drawing/2014/main" id="{E929A9F1-9EDB-40F9-884B-2DE41067BB91}"/>
              </a:ext>
            </a:extLst>
          </p:cNvPr>
          <p:cNvPicPr>
            <a:picLocks noChangeAspect="1"/>
          </p:cNvPicPr>
          <p:nvPr/>
        </p:nvPicPr>
        <p:blipFill rotWithShape="1">
          <a:blip r:embed="rId2"/>
          <a:srcRect l="18023" t="3190" b="34860"/>
          <a:stretch/>
        </p:blipFill>
        <p:spPr>
          <a:xfrm>
            <a:off x="0" y="0"/>
            <a:ext cx="12188952" cy="6858000"/>
          </a:xfrm>
          <a:prstGeom prst="rect">
            <a:avLst/>
          </a:prstGeom>
        </p:spPr>
      </p:pic>
      <p:sp>
        <p:nvSpPr>
          <p:cNvPr id="5" name="Retângulo 4">
            <a:extLst>
              <a:ext uri="{FF2B5EF4-FFF2-40B4-BE49-F238E27FC236}">
                <a16:creationId xmlns:a16="http://schemas.microsoft.com/office/drawing/2014/main" id="{14A9EE54-C266-474B-88D4-C78B93010C3D}"/>
              </a:ext>
            </a:extLst>
          </p:cNvPr>
          <p:cNvSpPr/>
          <p:nvPr/>
        </p:nvSpPr>
        <p:spPr>
          <a:xfrm rot="16200000">
            <a:off x="-3019425" y="3019425"/>
            <a:ext cx="6858000" cy="81915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pt-BR" sz="2000" b="1" dirty="0">
                <a:solidFill>
                  <a:schemeClr val="bg1"/>
                </a:solidFill>
              </a:rPr>
              <a:t>Técnico em Informática – TI</a:t>
            </a:r>
          </a:p>
          <a:p>
            <a:r>
              <a:rPr lang="pt-BR" sz="2800" dirty="0"/>
              <a:t>UC09 – Desenvolver Algoritmos</a:t>
            </a:r>
          </a:p>
        </p:txBody>
      </p:sp>
      <p:sp>
        <p:nvSpPr>
          <p:cNvPr id="6" name="Retângulo 5">
            <a:extLst>
              <a:ext uri="{FF2B5EF4-FFF2-40B4-BE49-F238E27FC236}">
                <a16:creationId xmlns:a16="http://schemas.microsoft.com/office/drawing/2014/main" id="{669EEFA8-F4D0-4082-A3FF-437607F4BE83}"/>
              </a:ext>
            </a:extLst>
          </p:cNvPr>
          <p:cNvSpPr/>
          <p:nvPr/>
        </p:nvSpPr>
        <p:spPr>
          <a:xfrm>
            <a:off x="819151" y="647699"/>
            <a:ext cx="10991849" cy="5648325"/>
          </a:xfrm>
          <a:prstGeom prst="rect">
            <a:avLst/>
          </a:prstGeom>
          <a:solidFill>
            <a:schemeClr val="bg1">
              <a:alpha val="90000"/>
            </a:schemeClr>
          </a:solidFill>
        </p:spPr>
        <p:style>
          <a:lnRef idx="2">
            <a:schemeClr val="dk1">
              <a:shade val="50000"/>
            </a:schemeClr>
          </a:lnRef>
          <a:fillRef idx="1">
            <a:schemeClr val="dk1"/>
          </a:fillRef>
          <a:effectRef idx="0">
            <a:schemeClr val="dk1"/>
          </a:effectRef>
          <a:fontRef idx="minor">
            <a:schemeClr val="lt1"/>
          </a:fontRef>
        </p:style>
        <p:txBody>
          <a:bodyPr lIns="720000" rIns="360000" rtlCol="0" anchor="t" anchorCtr="0"/>
          <a:lstStyle/>
          <a:p>
            <a:pPr>
              <a:lnSpc>
                <a:spcPct val="150000"/>
              </a:lnSpc>
            </a:pPr>
            <a:endParaRPr lang="pt-BR" sz="2800" b="1" dirty="0">
              <a:solidFill>
                <a:schemeClr val="bg1"/>
              </a:solidFill>
            </a:endParaRPr>
          </a:p>
          <a:p>
            <a:pPr lvl="2">
              <a:lnSpc>
                <a:spcPct val="150000"/>
              </a:lnSpc>
            </a:pPr>
            <a:endParaRPr lang="pt-BR" b="1" dirty="0">
              <a:solidFill>
                <a:schemeClr val="bg1"/>
              </a:solidFill>
            </a:endParaRPr>
          </a:p>
        </p:txBody>
      </p:sp>
      <p:sp>
        <p:nvSpPr>
          <p:cNvPr id="2" name="Rectangle 1">
            <a:extLst>
              <a:ext uri="{FF2B5EF4-FFF2-40B4-BE49-F238E27FC236}">
                <a16:creationId xmlns:a16="http://schemas.microsoft.com/office/drawing/2014/main" id="{9AD66A3E-F80B-41F4-8390-34F38D5F564B}"/>
              </a:ext>
            </a:extLst>
          </p:cNvPr>
          <p:cNvSpPr>
            <a:spLocks noChangeArrowheads="1"/>
          </p:cNvSpPr>
          <p:nvPr/>
        </p:nvSpPr>
        <p:spPr bwMode="auto">
          <a:xfrm>
            <a:off x="0" y="-184666"/>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pt-BR" altLang="pt-BR" sz="1800" b="0" i="0" u="none" strike="noStrike" cap="none" normalizeH="0" baseline="0" dirty="0">
              <a:ln>
                <a:noFill/>
              </a:ln>
              <a:solidFill>
                <a:schemeClr val="tx1"/>
              </a:solidFill>
              <a:effectLst/>
              <a:latin typeface="Arial" panose="020B0604020202020204" pitchFamily="34" charset="0"/>
            </a:endParaRPr>
          </a:p>
        </p:txBody>
      </p:sp>
      <p:pic>
        <p:nvPicPr>
          <p:cNvPr id="4" name="Imagem 3">
            <a:extLst>
              <a:ext uri="{FF2B5EF4-FFF2-40B4-BE49-F238E27FC236}">
                <a16:creationId xmlns:a16="http://schemas.microsoft.com/office/drawing/2014/main" id="{6B399A93-014F-4D66-8168-2DEACFCD956A}"/>
              </a:ext>
            </a:extLst>
          </p:cNvPr>
          <p:cNvPicPr>
            <a:picLocks noChangeAspect="1"/>
          </p:cNvPicPr>
          <p:nvPr/>
        </p:nvPicPr>
        <p:blipFill>
          <a:blip r:embed="rId3"/>
          <a:stretch>
            <a:fillRect/>
          </a:stretch>
        </p:blipFill>
        <p:spPr>
          <a:xfrm>
            <a:off x="2463201" y="1497043"/>
            <a:ext cx="6972300" cy="4381500"/>
          </a:xfrm>
          <a:prstGeom prst="rect">
            <a:avLst/>
          </a:prstGeom>
        </p:spPr>
      </p:pic>
    </p:spTree>
    <p:extLst>
      <p:ext uri="{BB962C8B-B14F-4D97-AF65-F5344CB8AC3E}">
        <p14:creationId xmlns:p14="http://schemas.microsoft.com/office/powerpoint/2010/main" val="113556199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8C37C960-91F5-4F61-B2CD-8A03792072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1" descr="Autorradiografia em papel branco">
            <a:extLst>
              <a:ext uri="{FF2B5EF4-FFF2-40B4-BE49-F238E27FC236}">
                <a16:creationId xmlns:a16="http://schemas.microsoft.com/office/drawing/2014/main" id="{E929A9F1-9EDB-40F9-884B-2DE41067BB91}"/>
              </a:ext>
            </a:extLst>
          </p:cNvPr>
          <p:cNvPicPr>
            <a:picLocks noChangeAspect="1"/>
          </p:cNvPicPr>
          <p:nvPr/>
        </p:nvPicPr>
        <p:blipFill rotWithShape="1">
          <a:blip r:embed="rId2"/>
          <a:srcRect l="18023" t="3190" b="34860"/>
          <a:stretch/>
        </p:blipFill>
        <p:spPr>
          <a:xfrm>
            <a:off x="0" y="0"/>
            <a:ext cx="12188952" cy="6858000"/>
          </a:xfrm>
          <a:prstGeom prst="rect">
            <a:avLst/>
          </a:prstGeom>
        </p:spPr>
      </p:pic>
      <p:sp>
        <p:nvSpPr>
          <p:cNvPr id="5" name="Retângulo 4">
            <a:extLst>
              <a:ext uri="{FF2B5EF4-FFF2-40B4-BE49-F238E27FC236}">
                <a16:creationId xmlns:a16="http://schemas.microsoft.com/office/drawing/2014/main" id="{14A9EE54-C266-474B-88D4-C78B93010C3D}"/>
              </a:ext>
            </a:extLst>
          </p:cNvPr>
          <p:cNvSpPr/>
          <p:nvPr/>
        </p:nvSpPr>
        <p:spPr>
          <a:xfrm rot="16200000">
            <a:off x="-3019425" y="3019425"/>
            <a:ext cx="6858000" cy="81915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pt-BR" sz="2000" b="1" dirty="0">
                <a:solidFill>
                  <a:schemeClr val="bg1"/>
                </a:solidFill>
              </a:rPr>
              <a:t>Técnico em Informática – TI</a:t>
            </a:r>
          </a:p>
          <a:p>
            <a:r>
              <a:rPr lang="pt-BR" sz="2800" dirty="0"/>
              <a:t>UC09 – Desenvolver Algoritmos</a:t>
            </a:r>
          </a:p>
        </p:txBody>
      </p:sp>
      <p:sp>
        <p:nvSpPr>
          <p:cNvPr id="6" name="Retângulo 5">
            <a:extLst>
              <a:ext uri="{FF2B5EF4-FFF2-40B4-BE49-F238E27FC236}">
                <a16:creationId xmlns:a16="http://schemas.microsoft.com/office/drawing/2014/main" id="{669EEFA8-F4D0-4082-A3FF-437607F4BE83}"/>
              </a:ext>
            </a:extLst>
          </p:cNvPr>
          <p:cNvSpPr/>
          <p:nvPr/>
        </p:nvSpPr>
        <p:spPr>
          <a:xfrm>
            <a:off x="819151" y="647699"/>
            <a:ext cx="10991849" cy="5648325"/>
          </a:xfrm>
          <a:prstGeom prst="rect">
            <a:avLst/>
          </a:prstGeom>
          <a:solidFill>
            <a:schemeClr val="bg1">
              <a:alpha val="90000"/>
            </a:schemeClr>
          </a:solidFill>
        </p:spPr>
        <p:style>
          <a:lnRef idx="2">
            <a:schemeClr val="dk1">
              <a:shade val="50000"/>
            </a:schemeClr>
          </a:lnRef>
          <a:fillRef idx="1">
            <a:schemeClr val="dk1"/>
          </a:fillRef>
          <a:effectRef idx="0">
            <a:schemeClr val="dk1"/>
          </a:effectRef>
          <a:fontRef idx="minor">
            <a:schemeClr val="lt1"/>
          </a:fontRef>
        </p:style>
        <p:txBody>
          <a:bodyPr lIns="720000" rIns="360000" rtlCol="0" anchor="t" anchorCtr="0"/>
          <a:lstStyle/>
          <a:p>
            <a:pPr>
              <a:lnSpc>
                <a:spcPct val="150000"/>
              </a:lnSpc>
            </a:pPr>
            <a:endParaRPr lang="pt-BR" sz="2800" b="1" dirty="0">
              <a:solidFill>
                <a:schemeClr val="bg1"/>
              </a:solidFill>
            </a:endParaRPr>
          </a:p>
          <a:p>
            <a:pPr lvl="2">
              <a:lnSpc>
                <a:spcPct val="150000"/>
              </a:lnSpc>
            </a:pPr>
            <a:endParaRPr lang="pt-BR" b="1" dirty="0">
              <a:solidFill>
                <a:schemeClr val="bg1"/>
              </a:solidFill>
            </a:endParaRPr>
          </a:p>
        </p:txBody>
      </p:sp>
      <p:sp>
        <p:nvSpPr>
          <p:cNvPr id="2" name="Rectangle 1">
            <a:extLst>
              <a:ext uri="{FF2B5EF4-FFF2-40B4-BE49-F238E27FC236}">
                <a16:creationId xmlns:a16="http://schemas.microsoft.com/office/drawing/2014/main" id="{9AD66A3E-F80B-41F4-8390-34F38D5F564B}"/>
              </a:ext>
            </a:extLst>
          </p:cNvPr>
          <p:cNvSpPr>
            <a:spLocks noChangeArrowheads="1"/>
          </p:cNvSpPr>
          <p:nvPr/>
        </p:nvSpPr>
        <p:spPr bwMode="auto">
          <a:xfrm>
            <a:off x="0" y="-184666"/>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pt-BR" altLang="pt-BR" sz="1800" b="0" i="0" u="none" strike="noStrike" cap="none" normalizeH="0" baseline="0" dirty="0">
              <a:ln>
                <a:noFill/>
              </a:ln>
              <a:solidFill>
                <a:schemeClr val="tx1"/>
              </a:solidFill>
              <a:effectLst/>
              <a:latin typeface="Arial" panose="020B0604020202020204" pitchFamily="34" charset="0"/>
            </a:endParaRPr>
          </a:p>
        </p:txBody>
      </p:sp>
      <p:pic>
        <p:nvPicPr>
          <p:cNvPr id="8" name="Imagem 7" descr="Uma imagem contendo Texto&#10;&#10;Descrição gerada automaticamente">
            <a:extLst>
              <a:ext uri="{FF2B5EF4-FFF2-40B4-BE49-F238E27FC236}">
                <a16:creationId xmlns:a16="http://schemas.microsoft.com/office/drawing/2014/main" id="{AEA32279-D27C-498C-A983-BAA272E4AD55}"/>
              </a:ext>
            </a:extLst>
          </p:cNvPr>
          <p:cNvPicPr>
            <a:picLocks noChangeAspect="1"/>
          </p:cNvPicPr>
          <p:nvPr/>
        </p:nvPicPr>
        <p:blipFill rotWithShape="1">
          <a:blip r:embed="rId3">
            <a:extLst>
              <a:ext uri="{28A0092B-C50C-407E-A947-70E740481C1C}">
                <a14:useLocalDpi xmlns:a14="http://schemas.microsoft.com/office/drawing/2010/main" val="0"/>
              </a:ext>
            </a:extLst>
          </a:blip>
          <a:srcRect l="50000" r="14591"/>
          <a:stretch/>
        </p:blipFill>
        <p:spPr>
          <a:xfrm rot="5400000">
            <a:off x="3408226" y="-840763"/>
            <a:ext cx="5375547" cy="8539525"/>
          </a:xfrm>
          <a:prstGeom prst="rect">
            <a:avLst/>
          </a:prstGeom>
        </p:spPr>
      </p:pic>
    </p:spTree>
    <p:extLst>
      <p:ext uri="{BB962C8B-B14F-4D97-AF65-F5344CB8AC3E}">
        <p14:creationId xmlns:p14="http://schemas.microsoft.com/office/powerpoint/2010/main" val="229137967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8C37C960-91F5-4F61-B2CD-8A03792072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1" descr="Autorradiografia em papel branco">
            <a:extLst>
              <a:ext uri="{FF2B5EF4-FFF2-40B4-BE49-F238E27FC236}">
                <a16:creationId xmlns:a16="http://schemas.microsoft.com/office/drawing/2014/main" id="{E929A9F1-9EDB-40F9-884B-2DE41067BB91}"/>
              </a:ext>
            </a:extLst>
          </p:cNvPr>
          <p:cNvPicPr>
            <a:picLocks noChangeAspect="1"/>
          </p:cNvPicPr>
          <p:nvPr/>
        </p:nvPicPr>
        <p:blipFill rotWithShape="1">
          <a:blip r:embed="rId2"/>
          <a:srcRect l="18023" t="3190" b="34860"/>
          <a:stretch/>
        </p:blipFill>
        <p:spPr>
          <a:xfrm>
            <a:off x="0" y="0"/>
            <a:ext cx="12188952" cy="6858000"/>
          </a:xfrm>
          <a:prstGeom prst="rect">
            <a:avLst/>
          </a:prstGeom>
        </p:spPr>
      </p:pic>
      <p:sp>
        <p:nvSpPr>
          <p:cNvPr id="5" name="Retângulo 4">
            <a:extLst>
              <a:ext uri="{FF2B5EF4-FFF2-40B4-BE49-F238E27FC236}">
                <a16:creationId xmlns:a16="http://schemas.microsoft.com/office/drawing/2014/main" id="{14A9EE54-C266-474B-88D4-C78B93010C3D}"/>
              </a:ext>
            </a:extLst>
          </p:cNvPr>
          <p:cNvSpPr/>
          <p:nvPr/>
        </p:nvSpPr>
        <p:spPr>
          <a:xfrm rot="16200000">
            <a:off x="-3019425" y="3019425"/>
            <a:ext cx="6858000" cy="81915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pt-BR" sz="2000" b="1" dirty="0">
                <a:solidFill>
                  <a:schemeClr val="bg1"/>
                </a:solidFill>
              </a:rPr>
              <a:t>Técnico em Informática – TI</a:t>
            </a:r>
          </a:p>
          <a:p>
            <a:r>
              <a:rPr lang="pt-BR" sz="2800" dirty="0"/>
              <a:t>UC09 – Desenvolver Algoritmos</a:t>
            </a:r>
          </a:p>
        </p:txBody>
      </p:sp>
      <p:sp>
        <p:nvSpPr>
          <p:cNvPr id="6" name="Retângulo 5">
            <a:extLst>
              <a:ext uri="{FF2B5EF4-FFF2-40B4-BE49-F238E27FC236}">
                <a16:creationId xmlns:a16="http://schemas.microsoft.com/office/drawing/2014/main" id="{669EEFA8-F4D0-4082-A3FF-437607F4BE83}"/>
              </a:ext>
            </a:extLst>
          </p:cNvPr>
          <p:cNvSpPr/>
          <p:nvPr/>
        </p:nvSpPr>
        <p:spPr>
          <a:xfrm>
            <a:off x="819151" y="647699"/>
            <a:ext cx="10991849" cy="5648325"/>
          </a:xfrm>
          <a:prstGeom prst="rect">
            <a:avLst/>
          </a:prstGeom>
          <a:solidFill>
            <a:schemeClr val="bg1">
              <a:alpha val="90000"/>
            </a:schemeClr>
          </a:solidFill>
        </p:spPr>
        <p:style>
          <a:lnRef idx="2">
            <a:schemeClr val="dk1">
              <a:shade val="50000"/>
            </a:schemeClr>
          </a:lnRef>
          <a:fillRef idx="1">
            <a:schemeClr val="dk1"/>
          </a:fillRef>
          <a:effectRef idx="0">
            <a:schemeClr val="dk1"/>
          </a:effectRef>
          <a:fontRef idx="minor">
            <a:schemeClr val="lt1"/>
          </a:fontRef>
        </p:style>
        <p:txBody>
          <a:bodyPr lIns="720000" rIns="360000" rtlCol="0" anchor="t" anchorCtr="0"/>
          <a:lstStyle/>
          <a:p>
            <a:pPr>
              <a:lnSpc>
                <a:spcPct val="150000"/>
              </a:lnSpc>
            </a:pPr>
            <a:endParaRPr lang="pt-BR" sz="2800" b="1" dirty="0">
              <a:solidFill>
                <a:schemeClr val="bg1"/>
              </a:solidFill>
            </a:endParaRPr>
          </a:p>
          <a:p>
            <a:pPr lvl="2">
              <a:lnSpc>
                <a:spcPct val="150000"/>
              </a:lnSpc>
            </a:pPr>
            <a:endParaRPr lang="pt-BR" b="1" dirty="0">
              <a:solidFill>
                <a:schemeClr val="bg1"/>
              </a:solidFill>
            </a:endParaRPr>
          </a:p>
        </p:txBody>
      </p:sp>
      <p:sp>
        <p:nvSpPr>
          <p:cNvPr id="2" name="Rectangle 1">
            <a:extLst>
              <a:ext uri="{FF2B5EF4-FFF2-40B4-BE49-F238E27FC236}">
                <a16:creationId xmlns:a16="http://schemas.microsoft.com/office/drawing/2014/main" id="{9AD66A3E-F80B-41F4-8390-34F38D5F564B}"/>
              </a:ext>
            </a:extLst>
          </p:cNvPr>
          <p:cNvSpPr>
            <a:spLocks noChangeArrowheads="1"/>
          </p:cNvSpPr>
          <p:nvPr/>
        </p:nvSpPr>
        <p:spPr bwMode="auto">
          <a:xfrm>
            <a:off x="0" y="-184666"/>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pt-BR" altLang="pt-BR" sz="1800" b="0" i="0" u="none" strike="noStrike" cap="none" normalizeH="0" baseline="0" dirty="0">
              <a:ln>
                <a:noFill/>
              </a:ln>
              <a:solidFill>
                <a:schemeClr val="tx1"/>
              </a:solidFill>
              <a:effectLst/>
              <a:latin typeface="Arial" panose="020B0604020202020204" pitchFamily="34" charset="0"/>
            </a:endParaRPr>
          </a:p>
        </p:txBody>
      </p:sp>
      <p:pic>
        <p:nvPicPr>
          <p:cNvPr id="4" name="Imagem 3" descr="Uma imagem contendo Diagrama&#10;&#10;Descrição gerada automaticamente">
            <a:extLst>
              <a:ext uri="{FF2B5EF4-FFF2-40B4-BE49-F238E27FC236}">
                <a16:creationId xmlns:a16="http://schemas.microsoft.com/office/drawing/2014/main" id="{7587BBF2-90D0-4720-8E11-4F46A98B2309}"/>
              </a:ext>
            </a:extLst>
          </p:cNvPr>
          <p:cNvPicPr>
            <a:picLocks noChangeAspect="1"/>
          </p:cNvPicPr>
          <p:nvPr/>
        </p:nvPicPr>
        <p:blipFill rotWithShape="1">
          <a:blip r:embed="rId3">
            <a:extLst>
              <a:ext uri="{28A0092B-C50C-407E-A947-70E740481C1C}">
                <a14:useLocalDpi xmlns:a14="http://schemas.microsoft.com/office/drawing/2010/main" val="0"/>
              </a:ext>
            </a:extLst>
          </a:blip>
          <a:srcRect l="4025" t="14782" r="6540" b="12094"/>
          <a:stretch/>
        </p:blipFill>
        <p:spPr>
          <a:xfrm rot="5400000">
            <a:off x="-705641" y="2172488"/>
            <a:ext cx="5646491" cy="2596909"/>
          </a:xfrm>
          <a:prstGeom prst="rect">
            <a:avLst/>
          </a:prstGeom>
        </p:spPr>
      </p:pic>
      <p:pic>
        <p:nvPicPr>
          <p:cNvPr id="10" name="Imagem 9" descr="Diagrama&#10;&#10;Descrição gerada automaticamente">
            <a:extLst>
              <a:ext uri="{FF2B5EF4-FFF2-40B4-BE49-F238E27FC236}">
                <a16:creationId xmlns:a16="http://schemas.microsoft.com/office/drawing/2014/main" id="{EBD4010D-B772-4126-BA2B-B3A71FC84C7F}"/>
              </a:ext>
            </a:extLst>
          </p:cNvPr>
          <p:cNvPicPr>
            <a:picLocks noChangeAspect="1"/>
          </p:cNvPicPr>
          <p:nvPr/>
        </p:nvPicPr>
        <p:blipFill rotWithShape="1">
          <a:blip r:embed="rId4">
            <a:extLst>
              <a:ext uri="{28A0092B-C50C-407E-A947-70E740481C1C}">
                <a14:useLocalDpi xmlns:a14="http://schemas.microsoft.com/office/drawing/2010/main" val="0"/>
              </a:ext>
            </a:extLst>
          </a:blip>
          <a:srcRect l="23779" t="18160" r="16976" b="16990"/>
          <a:stretch/>
        </p:blipFill>
        <p:spPr>
          <a:xfrm>
            <a:off x="3416060" y="802972"/>
            <a:ext cx="8110913" cy="4993978"/>
          </a:xfrm>
          <a:prstGeom prst="rect">
            <a:avLst/>
          </a:prstGeom>
        </p:spPr>
      </p:pic>
    </p:spTree>
    <p:extLst>
      <p:ext uri="{BB962C8B-B14F-4D97-AF65-F5344CB8AC3E}">
        <p14:creationId xmlns:p14="http://schemas.microsoft.com/office/powerpoint/2010/main" val="205808243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Picture 1" descr="Autorradiografia em papel branco">
            <a:extLst>
              <a:ext uri="{FF2B5EF4-FFF2-40B4-BE49-F238E27FC236}">
                <a16:creationId xmlns:a16="http://schemas.microsoft.com/office/drawing/2014/main" id="{E929A9F1-9EDB-40F9-884B-2DE41067BB91}"/>
              </a:ext>
            </a:extLst>
          </p:cNvPr>
          <p:cNvPicPr>
            <a:picLocks noChangeAspect="1"/>
          </p:cNvPicPr>
          <p:nvPr/>
        </p:nvPicPr>
        <p:blipFill rotWithShape="1">
          <a:blip r:embed="rId2"/>
          <a:srcRect l="18023" t="3190" b="34860"/>
          <a:stretch/>
        </p:blipFill>
        <p:spPr>
          <a:xfrm>
            <a:off x="0" y="0"/>
            <a:ext cx="12188952" cy="6858000"/>
          </a:xfrm>
          <a:prstGeom prst="rect">
            <a:avLst/>
          </a:prstGeom>
        </p:spPr>
      </p:pic>
      <p:sp>
        <p:nvSpPr>
          <p:cNvPr id="5" name="Retângulo 4">
            <a:extLst>
              <a:ext uri="{FF2B5EF4-FFF2-40B4-BE49-F238E27FC236}">
                <a16:creationId xmlns:a16="http://schemas.microsoft.com/office/drawing/2014/main" id="{14A9EE54-C266-474B-88D4-C78B93010C3D}"/>
              </a:ext>
            </a:extLst>
          </p:cNvPr>
          <p:cNvSpPr/>
          <p:nvPr/>
        </p:nvSpPr>
        <p:spPr>
          <a:xfrm rot="16200000">
            <a:off x="-3019425" y="3019425"/>
            <a:ext cx="6858000" cy="81915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pt-BR" sz="2000" b="1" dirty="0">
                <a:solidFill>
                  <a:schemeClr val="bg1"/>
                </a:solidFill>
              </a:rPr>
              <a:t>Técnico em Informática – TI</a:t>
            </a:r>
          </a:p>
          <a:p>
            <a:r>
              <a:rPr lang="pt-BR" sz="2800" dirty="0"/>
              <a:t>UC09 – Desenvolver Algoritmos</a:t>
            </a:r>
          </a:p>
        </p:txBody>
      </p:sp>
      <p:sp>
        <p:nvSpPr>
          <p:cNvPr id="6" name="Retângulo 5">
            <a:extLst>
              <a:ext uri="{FF2B5EF4-FFF2-40B4-BE49-F238E27FC236}">
                <a16:creationId xmlns:a16="http://schemas.microsoft.com/office/drawing/2014/main" id="{669EEFA8-F4D0-4082-A3FF-437607F4BE83}"/>
              </a:ext>
            </a:extLst>
          </p:cNvPr>
          <p:cNvSpPr/>
          <p:nvPr/>
        </p:nvSpPr>
        <p:spPr>
          <a:xfrm>
            <a:off x="819151" y="1581150"/>
            <a:ext cx="10991849" cy="3867150"/>
          </a:xfrm>
          <a:prstGeom prst="rect">
            <a:avLst/>
          </a:prstGeom>
          <a:solidFill>
            <a:schemeClr val="dk1">
              <a:alpha val="90000"/>
            </a:schemeClr>
          </a:solidFill>
        </p:spPr>
        <p:style>
          <a:lnRef idx="2">
            <a:schemeClr val="dk1">
              <a:shade val="50000"/>
            </a:schemeClr>
          </a:lnRef>
          <a:fillRef idx="1">
            <a:schemeClr val="dk1"/>
          </a:fillRef>
          <a:effectRef idx="0">
            <a:schemeClr val="dk1"/>
          </a:effectRef>
          <a:fontRef idx="minor">
            <a:schemeClr val="lt1"/>
          </a:fontRef>
        </p:style>
        <p:txBody>
          <a:bodyPr lIns="720000" rIns="360000" rtlCol="0" anchor="ctr" anchorCtr="0"/>
          <a:lstStyle/>
          <a:p>
            <a:r>
              <a:rPr lang="pt-BR" sz="2800" b="1" dirty="0"/>
              <a:t>Introdução a linguagem C</a:t>
            </a:r>
            <a:endParaRPr lang="pt-BR" sz="2000" dirty="0"/>
          </a:p>
        </p:txBody>
      </p:sp>
    </p:spTree>
    <p:extLst>
      <p:ext uri="{BB962C8B-B14F-4D97-AF65-F5344CB8AC3E}">
        <p14:creationId xmlns:p14="http://schemas.microsoft.com/office/powerpoint/2010/main" val="31240849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Picture 1" descr="Autorradiografia em papel branco">
            <a:extLst>
              <a:ext uri="{FF2B5EF4-FFF2-40B4-BE49-F238E27FC236}">
                <a16:creationId xmlns:a16="http://schemas.microsoft.com/office/drawing/2014/main" id="{E929A9F1-9EDB-40F9-884B-2DE41067BB91}"/>
              </a:ext>
            </a:extLst>
          </p:cNvPr>
          <p:cNvPicPr>
            <a:picLocks noChangeAspect="1"/>
          </p:cNvPicPr>
          <p:nvPr/>
        </p:nvPicPr>
        <p:blipFill rotWithShape="1">
          <a:blip r:embed="rId2"/>
          <a:srcRect l="18023" t="3190" b="34860"/>
          <a:stretch/>
        </p:blipFill>
        <p:spPr>
          <a:xfrm>
            <a:off x="0" y="0"/>
            <a:ext cx="12188952" cy="6858000"/>
          </a:xfrm>
          <a:prstGeom prst="rect">
            <a:avLst/>
          </a:prstGeom>
        </p:spPr>
      </p:pic>
      <p:sp>
        <p:nvSpPr>
          <p:cNvPr id="5" name="Retângulo 4">
            <a:extLst>
              <a:ext uri="{FF2B5EF4-FFF2-40B4-BE49-F238E27FC236}">
                <a16:creationId xmlns:a16="http://schemas.microsoft.com/office/drawing/2014/main" id="{14A9EE54-C266-474B-88D4-C78B93010C3D}"/>
              </a:ext>
            </a:extLst>
          </p:cNvPr>
          <p:cNvSpPr/>
          <p:nvPr/>
        </p:nvSpPr>
        <p:spPr>
          <a:xfrm rot="16200000">
            <a:off x="-3019425" y="3019425"/>
            <a:ext cx="6858000" cy="81915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pt-BR" sz="2000" b="1" dirty="0">
                <a:solidFill>
                  <a:schemeClr val="bg1"/>
                </a:solidFill>
              </a:rPr>
              <a:t>Técnico em Informática – TI</a:t>
            </a:r>
          </a:p>
          <a:p>
            <a:r>
              <a:rPr lang="pt-BR" sz="2800" dirty="0"/>
              <a:t>UC09 – Desenvolver Algoritmos</a:t>
            </a:r>
          </a:p>
        </p:txBody>
      </p:sp>
      <p:sp>
        <p:nvSpPr>
          <p:cNvPr id="6" name="Retângulo 5">
            <a:extLst>
              <a:ext uri="{FF2B5EF4-FFF2-40B4-BE49-F238E27FC236}">
                <a16:creationId xmlns:a16="http://schemas.microsoft.com/office/drawing/2014/main" id="{669EEFA8-F4D0-4082-A3FF-437607F4BE83}"/>
              </a:ext>
            </a:extLst>
          </p:cNvPr>
          <p:cNvSpPr/>
          <p:nvPr/>
        </p:nvSpPr>
        <p:spPr>
          <a:xfrm>
            <a:off x="819151" y="647699"/>
            <a:ext cx="10991849" cy="5648325"/>
          </a:xfrm>
          <a:prstGeom prst="rect">
            <a:avLst/>
          </a:prstGeom>
          <a:solidFill>
            <a:schemeClr val="dk1">
              <a:alpha val="90000"/>
            </a:schemeClr>
          </a:solidFill>
        </p:spPr>
        <p:style>
          <a:lnRef idx="2">
            <a:schemeClr val="dk1">
              <a:shade val="50000"/>
            </a:schemeClr>
          </a:lnRef>
          <a:fillRef idx="1">
            <a:schemeClr val="dk1"/>
          </a:fillRef>
          <a:effectRef idx="0">
            <a:schemeClr val="dk1"/>
          </a:effectRef>
          <a:fontRef idx="minor">
            <a:schemeClr val="lt1"/>
          </a:fontRef>
        </p:style>
        <p:txBody>
          <a:bodyPr lIns="720000" rIns="360000" rtlCol="0" anchor="t" anchorCtr="0"/>
          <a:lstStyle/>
          <a:p>
            <a:pPr>
              <a:lnSpc>
                <a:spcPct val="150000"/>
              </a:lnSpc>
            </a:pPr>
            <a:r>
              <a:rPr lang="pt-BR" sz="2800" b="1" dirty="0">
                <a:solidFill>
                  <a:schemeClr val="bg1"/>
                </a:solidFill>
              </a:rPr>
              <a:t>Linguagem C</a:t>
            </a:r>
          </a:p>
          <a:p>
            <a:pPr>
              <a:lnSpc>
                <a:spcPct val="150000"/>
              </a:lnSpc>
            </a:pPr>
            <a:endParaRPr lang="pt-BR" sz="2800" b="1" dirty="0">
              <a:solidFill>
                <a:schemeClr val="bg1"/>
              </a:solidFill>
            </a:endParaRPr>
          </a:p>
          <a:p>
            <a:pPr algn="l">
              <a:lnSpc>
                <a:spcPct val="150000"/>
              </a:lnSpc>
            </a:pPr>
            <a:r>
              <a:rPr lang="pt-BR" b="1" i="0" dirty="0">
                <a:solidFill>
                  <a:schemeClr val="bg1"/>
                </a:solidFill>
                <a:effectLst/>
                <a:latin typeface="Arial" panose="020B0604020202020204" pitchFamily="34" charset="0"/>
              </a:rPr>
              <a:t>É</a:t>
            </a:r>
            <a:r>
              <a:rPr lang="pt-BR" b="0" i="0" dirty="0">
                <a:solidFill>
                  <a:schemeClr val="bg1"/>
                </a:solidFill>
                <a:effectLst/>
                <a:latin typeface="Arial" panose="020B0604020202020204" pitchFamily="34" charset="0"/>
              </a:rPr>
              <a:t> uma linguagem de programação de computador de propósito geral, procedural e imperativa, desenvolvida em 1972 por Dennis M. Ritchie nos Laboratórios Bell </a:t>
            </a:r>
            <a:r>
              <a:rPr lang="pt-BR" b="0" i="0" dirty="0" err="1">
                <a:solidFill>
                  <a:schemeClr val="bg1"/>
                </a:solidFill>
                <a:effectLst/>
                <a:latin typeface="Arial" panose="020B0604020202020204" pitchFamily="34" charset="0"/>
              </a:rPr>
              <a:t>Telephone</a:t>
            </a:r>
            <a:r>
              <a:rPr lang="pt-BR" b="0" i="0" dirty="0">
                <a:solidFill>
                  <a:schemeClr val="bg1"/>
                </a:solidFill>
                <a:effectLst/>
                <a:latin typeface="Arial" panose="020B0604020202020204" pitchFamily="34" charset="0"/>
              </a:rPr>
              <a:t> para desenvolver o sistema operacional UNIX. C é a linguagem de computador mais utilizada. Ele continua flutuando na escala número um de popularidade junto com a linguagem de programação Java, que também é igualmente popular e mais amplamente usada entre os programadores de software modernos.</a:t>
            </a:r>
            <a:r>
              <a:rPr lang="pt-BR" b="0" i="0" dirty="0">
                <a:solidFill>
                  <a:schemeClr val="bg1"/>
                </a:solidFill>
                <a:effectLst/>
                <a:latin typeface="Verdana" panose="020B0604030504040204" pitchFamily="34" charset="0"/>
              </a:rPr>
              <a:t>.</a:t>
            </a:r>
          </a:p>
          <a:p>
            <a:pPr lvl="2">
              <a:lnSpc>
                <a:spcPct val="150000"/>
              </a:lnSpc>
            </a:pPr>
            <a:endParaRPr lang="pt-BR" b="1" dirty="0">
              <a:solidFill>
                <a:schemeClr val="bg1"/>
              </a:solidFill>
            </a:endParaRPr>
          </a:p>
        </p:txBody>
      </p:sp>
      <p:sp>
        <p:nvSpPr>
          <p:cNvPr id="2" name="Rectangle 1">
            <a:extLst>
              <a:ext uri="{FF2B5EF4-FFF2-40B4-BE49-F238E27FC236}">
                <a16:creationId xmlns:a16="http://schemas.microsoft.com/office/drawing/2014/main" id="{9AD66A3E-F80B-41F4-8390-34F38D5F564B}"/>
              </a:ext>
            </a:extLst>
          </p:cNvPr>
          <p:cNvSpPr>
            <a:spLocks noChangeArrowheads="1"/>
          </p:cNvSpPr>
          <p:nvPr/>
        </p:nvSpPr>
        <p:spPr bwMode="auto">
          <a:xfrm>
            <a:off x="0" y="-184666"/>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pt-BR" altLang="pt-B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15912925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Picture 1" descr="Autorradiografia em papel branco">
            <a:extLst>
              <a:ext uri="{FF2B5EF4-FFF2-40B4-BE49-F238E27FC236}">
                <a16:creationId xmlns:a16="http://schemas.microsoft.com/office/drawing/2014/main" id="{E929A9F1-9EDB-40F9-884B-2DE41067BB91}"/>
              </a:ext>
            </a:extLst>
          </p:cNvPr>
          <p:cNvPicPr>
            <a:picLocks noChangeAspect="1"/>
          </p:cNvPicPr>
          <p:nvPr/>
        </p:nvPicPr>
        <p:blipFill rotWithShape="1">
          <a:blip r:embed="rId2"/>
          <a:srcRect l="18023" t="3190" b="34860"/>
          <a:stretch/>
        </p:blipFill>
        <p:spPr>
          <a:xfrm>
            <a:off x="0" y="0"/>
            <a:ext cx="12188952" cy="6858000"/>
          </a:xfrm>
          <a:prstGeom prst="rect">
            <a:avLst/>
          </a:prstGeom>
        </p:spPr>
      </p:pic>
      <p:sp>
        <p:nvSpPr>
          <p:cNvPr id="5" name="Retângulo 4">
            <a:extLst>
              <a:ext uri="{FF2B5EF4-FFF2-40B4-BE49-F238E27FC236}">
                <a16:creationId xmlns:a16="http://schemas.microsoft.com/office/drawing/2014/main" id="{14A9EE54-C266-474B-88D4-C78B93010C3D}"/>
              </a:ext>
            </a:extLst>
          </p:cNvPr>
          <p:cNvSpPr/>
          <p:nvPr/>
        </p:nvSpPr>
        <p:spPr>
          <a:xfrm rot="16200000">
            <a:off x="-3019425" y="3019425"/>
            <a:ext cx="6858000" cy="81915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pt-BR" sz="2000" b="1" dirty="0">
                <a:solidFill>
                  <a:schemeClr val="bg1"/>
                </a:solidFill>
              </a:rPr>
              <a:t>Técnico em Informática – TI</a:t>
            </a:r>
          </a:p>
          <a:p>
            <a:r>
              <a:rPr lang="pt-BR" sz="2800" dirty="0"/>
              <a:t>UC09 – Desenvolver Algoritmos</a:t>
            </a:r>
          </a:p>
        </p:txBody>
      </p:sp>
      <p:sp>
        <p:nvSpPr>
          <p:cNvPr id="6" name="Retângulo 5">
            <a:extLst>
              <a:ext uri="{FF2B5EF4-FFF2-40B4-BE49-F238E27FC236}">
                <a16:creationId xmlns:a16="http://schemas.microsoft.com/office/drawing/2014/main" id="{669EEFA8-F4D0-4082-A3FF-437607F4BE83}"/>
              </a:ext>
            </a:extLst>
          </p:cNvPr>
          <p:cNvSpPr/>
          <p:nvPr/>
        </p:nvSpPr>
        <p:spPr>
          <a:xfrm>
            <a:off x="819151" y="647699"/>
            <a:ext cx="10991849" cy="5648325"/>
          </a:xfrm>
          <a:prstGeom prst="rect">
            <a:avLst/>
          </a:prstGeom>
          <a:solidFill>
            <a:schemeClr val="dk1">
              <a:alpha val="90000"/>
            </a:schemeClr>
          </a:solidFill>
        </p:spPr>
        <p:style>
          <a:lnRef idx="2">
            <a:schemeClr val="dk1">
              <a:shade val="50000"/>
            </a:schemeClr>
          </a:lnRef>
          <a:fillRef idx="1">
            <a:schemeClr val="dk1"/>
          </a:fillRef>
          <a:effectRef idx="0">
            <a:schemeClr val="dk1"/>
          </a:effectRef>
          <a:fontRef idx="minor">
            <a:schemeClr val="lt1"/>
          </a:fontRef>
        </p:style>
        <p:txBody>
          <a:bodyPr lIns="720000" rIns="360000" rtlCol="0" anchor="t" anchorCtr="0"/>
          <a:lstStyle/>
          <a:p>
            <a:pPr>
              <a:lnSpc>
                <a:spcPct val="150000"/>
              </a:lnSpc>
            </a:pPr>
            <a:r>
              <a:rPr lang="pt-BR" sz="2800" b="1" dirty="0">
                <a:solidFill>
                  <a:schemeClr val="bg1"/>
                </a:solidFill>
              </a:rPr>
              <a:t>Linguagem C</a:t>
            </a:r>
          </a:p>
          <a:p>
            <a:pPr>
              <a:lnSpc>
                <a:spcPct val="150000"/>
              </a:lnSpc>
            </a:pPr>
            <a:endParaRPr lang="pt-BR" sz="2800" b="1" dirty="0">
              <a:solidFill>
                <a:schemeClr val="bg1"/>
              </a:solidFill>
            </a:endParaRPr>
          </a:p>
          <a:p>
            <a:pPr algn="just">
              <a:lnSpc>
                <a:spcPct val="150000"/>
              </a:lnSpc>
            </a:pPr>
            <a:r>
              <a:rPr lang="pt-BR" b="1" i="0" dirty="0">
                <a:solidFill>
                  <a:schemeClr val="bg1"/>
                </a:solidFill>
                <a:effectLst/>
                <a:latin typeface="Arial" panose="020B0604020202020204" pitchFamily="34" charset="0"/>
              </a:rPr>
              <a:t>A linguagem de programação C</a:t>
            </a:r>
            <a:r>
              <a:rPr lang="pt-BR" b="0" i="0" dirty="0">
                <a:solidFill>
                  <a:schemeClr val="bg1"/>
                </a:solidFill>
                <a:effectLst/>
                <a:latin typeface="Arial" panose="020B0604020202020204" pitchFamily="34" charset="0"/>
              </a:rPr>
              <a:t> é OBRIGATÓRIA para estudantes e profissionais que trabalham para se tornarem um grande Engenheiro de Software, especialmente quando estão trabalhando no Domínio de Desenvolvimento de Software. Algumas das principais vantagens de aprender Programação C:</a:t>
            </a:r>
          </a:p>
          <a:p>
            <a:pPr algn="just">
              <a:lnSpc>
                <a:spcPct val="150000"/>
              </a:lnSpc>
              <a:buFont typeface="Arial" panose="020B0604020202020204" pitchFamily="34" charset="0"/>
              <a:buChar char="•"/>
            </a:pPr>
            <a:r>
              <a:rPr lang="pt-BR" b="0" i="0" dirty="0">
                <a:solidFill>
                  <a:schemeClr val="bg1"/>
                </a:solidFill>
                <a:effectLst/>
                <a:latin typeface="Arial" panose="020B0604020202020204" pitchFamily="34" charset="0"/>
              </a:rPr>
              <a:t>Fácil de aprender</a:t>
            </a:r>
          </a:p>
          <a:p>
            <a:pPr algn="just">
              <a:lnSpc>
                <a:spcPct val="150000"/>
              </a:lnSpc>
              <a:buFont typeface="Arial" panose="020B0604020202020204" pitchFamily="34" charset="0"/>
              <a:buChar char="•"/>
            </a:pPr>
            <a:r>
              <a:rPr lang="pt-BR" b="0" i="0" dirty="0">
                <a:solidFill>
                  <a:schemeClr val="bg1"/>
                </a:solidFill>
                <a:effectLst/>
                <a:latin typeface="Arial" panose="020B0604020202020204" pitchFamily="34" charset="0"/>
              </a:rPr>
              <a:t>Linguagem estruturada</a:t>
            </a:r>
          </a:p>
          <a:p>
            <a:pPr algn="just">
              <a:lnSpc>
                <a:spcPct val="150000"/>
              </a:lnSpc>
              <a:buFont typeface="Arial" panose="020B0604020202020204" pitchFamily="34" charset="0"/>
              <a:buChar char="•"/>
            </a:pPr>
            <a:r>
              <a:rPr lang="pt-BR" b="0" i="0" dirty="0">
                <a:solidFill>
                  <a:schemeClr val="bg1"/>
                </a:solidFill>
                <a:effectLst/>
                <a:latin typeface="Arial" panose="020B0604020202020204" pitchFamily="34" charset="0"/>
              </a:rPr>
              <a:t>Produz programas eficientes</a:t>
            </a:r>
          </a:p>
          <a:p>
            <a:pPr algn="just">
              <a:lnSpc>
                <a:spcPct val="150000"/>
              </a:lnSpc>
              <a:buFont typeface="Arial" panose="020B0604020202020204" pitchFamily="34" charset="0"/>
              <a:buChar char="•"/>
            </a:pPr>
            <a:r>
              <a:rPr lang="pt-BR" b="0" i="0" dirty="0">
                <a:solidFill>
                  <a:schemeClr val="bg1"/>
                </a:solidFill>
                <a:effectLst/>
                <a:latin typeface="Arial" panose="020B0604020202020204" pitchFamily="34" charset="0"/>
              </a:rPr>
              <a:t>Ele pode lidar com atividades de baixo nível</a:t>
            </a:r>
          </a:p>
          <a:p>
            <a:pPr algn="just">
              <a:lnSpc>
                <a:spcPct val="150000"/>
              </a:lnSpc>
              <a:buFont typeface="Arial" panose="020B0604020202020204" pitchFamily="34" charset="0"/>
              <a:buChar char="•"/>
            </a:pPr>
            <a:r>
              <a:rPr lang="pt-BR" b="0" i="0" dirty="0">
                <a:solidFill>
                  <a:schemeClr val="bg1"/>
                </a:solidFill>
                <a:effectLst/>
                <a:latin typeface="Arial" panose="020B0604020202020204" pitchFamily="34" charset="0"/>
              </a:rPr>
              <a:t>Pode ser compilado em uma variedade de plataformas de computador</a:t>
            </a:r>
          </a:p>
          <a:p>
            <a:pPr lvl="2">
              <a:lnSpc>
                <a:spcPct val="150000"/>
              </a:lnSpc>
            </a:pPr>
            <a:endParaRPr lang="pt-BR" b="1" dirty="0">
              <a:solidFill>
                <a:schemeClr val="bg1"/>
              </a:solidFill>
            </a:endParaRPr>
          </a:p>
        </p:txBody>
      </p:sp>
      <p:sp>
        <p:nvSpPr>
          <p:cNvPr id="2" name="Rectangle 1">
            <a:extLst>
              <a:ext uri="{FF2B5EF4-FFF2-40B4-BE49-F238E27FC236}">
                <a16:creationId xmlns:a16="http://schemas.microsoft.com/office/drawing/2014/main" id="{9AD66A3E-F80B-41F4-8390-34F38D5F564B}"/>
              </a:ext>
            </a:extLst>
          </p:cNvPr>
          <p:cNvSpPr>
            <a:spLocks noChangeArrowheads="1"/>
          </p:cNvSpPr>
          <p:nvPr/>
        </p:nvSpPr>
        <p:spPr bwMode="auto">
          <a:xfrm>
            <a:off x="0" y="-184666"/>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pt-BR" altLang="pt-B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47664850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Picture 1" descr="Autorradiografia em papel branco">
            <a:extLst>
              <a:ext uri="{FF2B5EF4-FFF2-40B4-BE49-F238E27FC236}">
                <a16:creationId xmlns:a16="http://schemas.microsoft.com/office/drawing/2014/main" id="{E929A9F1-9EDB-40F9-884B-2DE41067BB91}"/>
              </a:ext>
            </a:extLst>
          </p:cNvPr>
          <p:cNvPicPr>
            <a:picLocks noChangeAspect="1"/>
          </p:cNvPicPr>
          <p:nvPr/>
        </p:nvPicPr>
        <p:blipFill rotWithShape="1">
          <a:blip r:embed="rId2"/>
          <a:srcRect l="18023" t="3190" b="34860"/>
          <a:stretch/>
        </p:blipFill>
        <p:spPr>
          <a:xfrm>
            <a:off x="0" y="0"/>
            <a:ext cx="12188952" cy="6858000"/>
          </a:xfrm>
          <a:prstGeom prst="rect">
            <a:avLst/>
          </a:prstGeom>
        </p:spPr>
      </p:pic>
      <p:sp>
        <p:nvSpPr>
          <p:cNvPr id="5" name="Retângulo 4">
            <a:extLst>
              <a:ext uri="{FF2B5EF4-FFF2-40B4-BE49-F238E27FC236}">
                <a16:creationId xmlns:a16="http://schemas.microsoft.com/office/drawing/2014/main" id="{14A9EE54-C266-474B-88D4-C78B93010C3D}"/>
              </a:ext>
            </a:extLst>
          </p:cNvPr>
          <p:cNvSpPr/>
          <p:nvPr/>
        </p:nvSpPr>
        <p:spPr>
          <a:xfrm rot="16200000">
            <a:off x="-3019425" y="3019425"/>
            <a:ext cx="6858000" cy="81915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pt-BR" sz="2000" b="1" dirty="0">
                <a:solidFill>
                  <a:schemeClr val="bg1"/>
                </a:solidFill>
              </a:rPr>
              <a:t>Técnico em Informática – TI</a:t>
            </a:r>
          </a:p>
          <a:p>
            <a:r>
              <a:rPr lang="pt-BR" sz="2800" dirty="0"/>
              <a:t>UC09 – Desenvolver Algoritmos</a:t>
            </a:r>
          </a:p>
        </p:txBody>
      </p:sp>
      <p:sp>
        <p:nvSpPr>
          <p:cNvPr id="6" name="Retângulo 5">
            <a:extLst>
              <a:ext uri="{FF2B5EF4-FFF2-40B4-BE49-F238E27FC236}">
                <a16:creationId xmlns:a16="http://schemas.microsoft.com/office/drawing/2014/main" id="{669EEFA8-F4D0-4082-A3FF-437607F4BE83}"/>
              </a:ext>
            </a:extLst>
          </p:cNvPr>
          <p:cNvSpPr/>
          <p:nvPr/>
        </p:nvSpPr>
        <p:spPr>
          <a:xfrm>
            <a:off x="819151" y="647699"/>
            <a:ext cx="10991849" cy="5648325"/>
          </a:xfrm>
          <a:prstGeom prst="rect">
            <a:avLst/>
          </a:prstGeom>
          <a:solidFill>
            <a:schemeClr val="dk1">
              <a:alpha val="90000"/>
            </a:schemeClr>
          </a:solidFill>
        </p:spPr>
        <p:style>
          <a:lnRef idx="2">
            <a:schemeClr val="dk1">
              <a:shade val="50000"/>
            </a:schemeClr>
          </a:lnRef>
          <a:fillRef idx="1">
            <a:schemeClr val="dk1"/>
          </a:fillRef>
          <a:effectRef idx="0">
            <a:schemeClr val="dk1"/>
          </a:effectRef>
          <a:fontRef idx="minor">
            <a:schemeClr val="lt1"/>
          </a:fontRef>
        </p:style>
        <p:txBody>
          <a:bodyPr lIns="720000" rIns="360000" rtlCol="0" anchor="t" anchorCtr="0"/>
          <a:lstStyle/>
          <a:p>
            <a:pPr algn="just">
              <a:lnSpc>
                <a:spcPct val="150000"/>
              </a:lnSpc>
            </a:pPr>
            <a:r>
              <a:rPr lang="pt-BR" sz="2800" b="1" dirty="0">
                <a:solidFill>
                  <a:schemeClr val="bg1"/>
                </a:solidFill>
              </a:rPr>
              <a:t>Linguagem C</a:t>
            </a:r>
          </a:p>
          <a:p>
            <a:pPr algn="just">
              <a:lnSpc>
                <a:spcPct val="150000"/>
              </a:lnSpc>
            </a:pPr>
            <a:endParaRPr lang="pt-BR" sz="2800" b="1" dirty="0">
              <a:solidFill>
                <a:schemeClr val="bg1"/>
              </a:solidFill>
            </a:endParaRPr>
          </a:p>
          <a:p>
            <a:pPr algn="just">
              <a:lnSpc>
                <a:spcPct val="150000"/>
              </a:lnSpc>
            </a:pPr>
            <a:r>
              <a:rPr lang="pt-BR" b="0" i="0" dirty="0">
                <a:solidFill>
                  <a:schemeClr val="bg1"/>
                </a:solidFill>
                <a:effectLst/>
                <a:latin typeface="Arial" panose="020B0604020202020204" pitchFamily="34" charset="0"/>
              </a:rPr>
              <a:t>Fatos sobre C.</a:t>
            </a:r>
          </a:p>
          <a:p>
            <a:pPr algn="just">
              <a:lnSpc>
                <a:spcPct val="150000"/>
              </a:lnSpc>
              <a:buFont typeface="Arial" panose="020B0604020202020204" pitchFamily="34" charset="0"/>
              <a:buChar char="•"/>
            </a:pPr>
            <a:r>
              <a:rPr lang="pt-BR" b="0" i="0" dirty="0">
                <a:solidFill>
                  <a:schemeClr val="bg1"/>
                </a:solidFill>
                <a:effectLst/>
                <a:latin typeface="Arial" panose="020B0604020202020204" pitchFamily="34" charset="0"/>
              </a:rPr>
              <a:t>C foi inventado para escrever um sistema operacional chamado UNIX.</a:t>
            </a:r>
          </a:p>
          <a:p>
            <a:pPr algn="just">
              <a:lnSpc>
                <a:spcPct val="150000"/>
              </a:lnSpc>
              <a:buFont typeface="Arial" panose="020B0604020202020204" pitchFamily="34" charset="0"/>
              <a:buChar char="•"/>
            </a:pPr>
            <a:r>
              <a:rPr lang="pt-BR" b="0" i="0" dirty="0">
                <a:solidFill>
                  <a:schemeClr val="bg1"/>
                </a:solidFill>
                <a:effectLst/>
                <a:latin typeface="Arial" panose="020B0604020202020204" pitchFamily="34" charset="0"/>
              </a:rPr>
              <a:t>C é um sucessor da linguagem B que foi introduzida por volta do início dos anos 1970.</a:t>
            </a:r>
          </a:p>
          <a:p>
            <a:pPr algn="just">
              <a:lnSpc>
                <a:spcPct val="150000"/>
              </a:lnSpc>
              <a:buFont typeface="Arial" panose="020B0604020202020204" pitchFamily="34" charset="0"/>
              <a:buChar char="•"/>
            </a:pPr>
            <a:r>
              <a:rPr lang="pt-BR" b="0" i="0" dirty="0">
                <a:solidFill>
                  <a:schemeClr val="bg1"/>
                </a:solidFill>
                <a:effectLst/>
                <a:latin typeface="Arial" panose="020B0604020202020204" pitchFamily="34" charset="0"/>
              </a:rPr>
              <a:t>A linguagem foi formalizada em 1988 pelo American </a:t>
            </a:r>
            <a:r>
              <a:rPr lang="pt-BR" b="0" i="0" dirty="0" err="1">
                <a:solidFill>
                  <a:schemeClr val="bg1"/>
                </a:solidFill>
                <a:effectLst/>
                <a:latin typeface="Arial" panose="020B0604020202020204" pitchFamily="34" charset="0"/>
              </a:rPr>
              <a:t>National</a:t>
            </a:r>
            <a:r>
              <a:rPr lang="pt-BR" b="0" i="0" dirty="0">
                <a:solidFill>
                  <a:schemeClr val="bg1"/>
                </a:solidFill>
                <a:effectLst/>
                <a:latin typeface="Arial" panose="020B0604020202020204" pitchFamily="34" charset="0"/>
              </a:rPr>
              <a:t> Standard </a:t>
            </a:r>
            <a:r>
              <a:rPr lang="pt-BR" b="0" i="0" dirty="0" err="1">
                <a:solidFill>
                  <a:schemeClr val="bg1"/>
                </a:solidFill>
                <a:effectLst/>
                <a:latin typeface="Arial" panose="020B0604020202020204" pitchFamily="34" charset="0"/>
              </a:rPr>
              <a:t>Institute</a:t>
            </a:r>
            <a:r>
              <a:rPr lang="pt-BR" b="0" i="0" dirty="0">
                <a:solidFill>
                  <a:schemeClr val="bg1"/>
                </a:solidFill>
                <a:effectLst/>
                <a:latin typeface="Arial" panose="020B0604020202020204" pitchFamily="34" charset="0"/>
              </a:rPr>
              <a:t> (ANSI).</a:t>
            </a:r>
          </a:p>
          <a:p>
            <a:pPr algn="just">
              <a:lnSpc>
                <a:spcPct val="150000"/>
              </a:lnSpc>
              <a:buFont typeface="Arial" panose="020B0604020202020204" pitchFamily="34" charset="0"/>
              <a:buChar char="•"/>
            </a:pPr>
            <a:r>
              <a:rPr lang="pt-BR" b="0" i="0" dirty="0">
                <a:solidFill>
                  <a:schemeClr val="bg1"/>
                </a:solidFill>
                <a:effectLst/>
                <a:latin typeface="Arial" panose="020B0604020202020204" pitchFamily="34" charset="0"/>
              </a:rPr>
              <a:t>O sistema operacional UNIX foi totalmente escrito em C.</a:t>
            </a:r>
          </a:p>
          <a:p>
            <a:pPr algn="just">
              <a:lnSpc>
                <a:spcPct val="150000"/>
              </a:lnSpc>
              <a:buFont typeface="Arial" panose="020B0604020202020204" pitchFamily="34" charset="0"/>
              <a:buChar char="•"/>
            </a:pPr>
            <a:r>
              <a:rPr lang="pt-BR" b="0" i="0" dirty="0">
                <a:solidFill>
                  <a:schemeClr val="bg1"/>
                </a:solidFill>
                <a:effectLst/>
                <a:latin typeface="Arial" panose="020B0604020202020204" pitchFamily="34" charset="0"/>
              </a:rPr>
              <a:t>Hoje C é a linguagem de programação de sistema mais usada e popular.</a:t>
            </a:r>
          </a:p>
          <a:p>
            <a:pPr algn="just">
              <a:lnSpc>
                <a:spcPct val="150000"/>
              </a:lnSpc>
              <a:buFont typeface="Arial" panose="020B0604020202020204" pitchFamily="34" charset="0"/>
              <a:buChar char="•"/>
            </a:pPr>
            <a:r>
              <a:rPr lang="pt-BR" b="0" i="0" dirty="0">
                <a:solidFill>
                  <a:schemeClr val="bg1"/>
                </a:solidFill>
                <a:effectLst/>
                <a:latin typeface="Arial" panose="020B0604020202020204" pitchFamily="34" charset="0"/>
              </a:rPr>
              <a:t>A maioria dos softwares de última geração foram implementados usando C.</a:t>
            </a:r>
          </a:p>
          <a:p>
            <a:pPr lvl="2" algn="just">
              <a:lnSpc>
                <a:spcPct val="150000"/>
              </a:lnSpc>
            </a:pPr>
            <a:endParaRPr lang="pt-BR" b="1" dirty="0">
              <a:solidFill>
                <a:schemeClr val="bg1"/>
              </a:solidFill>
            </a:endParaRPr>
          </a:p>
        </p:txBody>
      </p:sp>
      <p:sp>
        <p:nvSpPr>
          <p:cNvPr id="2" name="Rectangle 1">
            <a:extLst>
              <a:ext uri="{FF2B5EF4-FFF2-40B4-BE49-F238E27FC236}">
                <a16:creationId xmlns:a16="http://schemas.microsoft.com/office/drawing/2014/main" id="{9AD66A3E-F80B-41F4-8390-34F38D5F564B}"/>
              </a:ext>
            </a:extLst>
          </p:cNvPr>
          <p:cNvSpPr>
            <a:spLocks noChangeArrowheads="1"/>
          </p:cNvSpPr>
          <p:nvPr/>
        </p:nvSpPr>
        <p:spPr bwMode="auto">
          <a:xfrm>
            <a:off x="0" y="-184666"/>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pt-BR" altLang="pt-B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72774558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47" name="Picture 1" descr="Autorradiografia em papel branco">
            <a:extLst>
              <a:ext uri="{FF2B5EF4-FFF2-40B4-BE49-F238E27FC236}">
                <a16:creationId xmlns:a16="http://schemas.microsoft.com/office/drawing/2014/main" id="{E929A9F1-9EDB-40F9-884B-2DE41067BB91}"/>
              </a:ext>
            </a:extLst>
          </p:cNvPr>
          <p:cNvPicPr>
            <a:picLocks noChangeAspect="1"/>
          </p:cNvPicPr>
          <p:nvPr/>
        </p:nvPicPr>
        <p:blipFill rotWithShape="1">
          <a:blip r:embed="rId2"/>
          <a:srcRect l="18023" t="3190" b="34860"/>
          <a:stretch/>
        </p:blipFill>
        <p:spPr>
          <a:xfrm>
            <a:off x="0" y="0"/>
            <a:ext cx="12188952" cy="6858000"/>
          </a:xfrm>
          <a:prstGeom prst="rect">
            <a:avLst/>
          </a:prstGeom>
        </p:spPr>
      </p:pic>
      <p:sp>
        <p:nvSpPr>
          <p:cNvPr id="5" name="Retângulo 4">
            <a:extLst>
              <a:ext uri="{FF2B5EF4-FFF2-40B4-BE49-F238E27FC236}">
                <a16:creationId xmlns:a16="http://schemas.microsoft.com/office/drawing/2014/main" id="{14A9EE54-C266-474B-88D4-C78B93010C3D}"/>
              </a:ext>
            </a:extLst>
          </p:cNvPr>
          <p:cNvSpPr/>
          <p:nvPr/>
        </p:nvSpPr>
        <p:spPr>
          <a:xfrm rot="16200000">
            <a:off x="-3019425" y="3019425"/>
            <a:ext cx="6858000" cy="81915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pt-BR" sz="2000" b="1" dirty="0">
                <a:solidFill>
                  <a:schemeClr val="bg1"/>
                </a:solidFill>
              </a:rPr>
              <a:t>Técnico em Informática – TI</a:t>
            </a:r>
          </a:p>
          <a:p>
            <a:r>
              <a:rPr lang="pt-BR" sz="2800" dirty="0"/>
              <a:t>UC09 – Desenvolver Algoritmos</a:t>
            </a:r>
          </a:p>
        </p:txBody>
      </p:sp>
      <p:sp>
        <p:nvSpPr>
          <p:cNvPr id="6" name="Retângulo 5">
            <a:extLst>
              <a:ext uri="{FF2B5EF4-FFF2-40B4-BE49-F238E27FC236}">
                <a16:creationId xmlns:a16="http://schemas.microsoft.com/office/drawing/2014/main" id="{669EEFA8-F4D0-4082-A3FF-437607F4BE83}"/>
              </a:ext>
            </a:extLst>
          </p:cNvPr>
          <p:cNvSpPr/>
          <p:nvPr/>
        </p:nvSpPr>
        <p:spPr>
          <a:xfrm>
            <a:off x="819151" y="647699"/>
            <a:ext cx="10991849" cy="5648325"/>
          </a:xfrm>
          <a:prstGeom prst="rect">
            <a:avLst/>
          </a:prstGeom>
          <a:solidFill>
            <a:schemeClr val="dk1">
              <a:alpha val="90000"/>
            </a:schemeClr>
          </a:solidFill>
        </p:spPr>
        <p:style>
          <a:lnRef idx="2">
            <a:schemeClr val="dk1">
              <a:shade val="50000"/>
            </a:schemeClr>
          </a:lnRef>
          <a:fillRef idx="1">
            <a:schemeClr val="dk1"/>
          </a:fillRef>
          <a:effectRef idx="0">
            <a:schemeClr val="dk1"/>
          </a:effectRef>
          <a:fontRef idx="minor">
            <a:schemeClr val="lt1"/>
          </a:fontRef>
        </p:style>
        <p:txBody>
          <a:bodyPr lIns="720000" rIns="360000" rtlCol="0" anchor="t" anchorCtr="0"/>
          <a:lstStyle/>
          <a:p>
            <a:pPr algn="just">
              <a:lnSpc>
                <a:spcPct val="150000"/>
              </a:lnSpc>
            </a:pPr>
            <a:r>
              <a:rPr lang="pt-BR" sz="2800" b="1" dirty="0">
                <a:solidFill>
                  <a:schemeClr val="bg1"/>
                </a:solidFill>
              </a:rPr>
              <a:t>Linguagem C</a:t>
            </a:r>
          </a:p>
          <a:p>
            <a:pPr algn="just">
              <a:lnSpc>
                <a:spcPct val="150000"/>
              </a:lnSpc>
            </a:pPr>
            <a:endParaRPr lang="pt-BR" sz="2800" b="1" dirty="0">
              <a:solidFill>
                <a:schemeClr val="bg1"/>
              </a:solidFill>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pt-BR" altLang="pt-BR" sz="3600" b="0" i="0" u="none" strike="noStrike" cap="none" normalizeH="0" baseline="0" dirty="0">
                <a:ln>
                  <a:noFill/>
                </a:ln>
                <a:solidFill>
                  <a:schemeClr val="bg1"/>
                </a:solidFill>
                <a:effectLst/>
                <a:latin typeface="Arial" panose="020B0604020202020204" pitchFamily="34" charset="0"/>
                <a:cs typeface="Arial" panose="020B0604020202020204" pitchFamily="34" charset="0"/>
              </a:rPr>
              <a:t>Olá Mundo usando programação C.</a:t>
            </a:r>
          </a:p>
          <a:p>
            <a:pPr marL="0" marR="0" lvl="0" indent="0" algn="l" defTabSz="914400" rtl="0" eaLnBrk="0" fontAlgn="base" latinLnBrk="0" hangingPunct="0">
              <a:lnSpc>
                <a:spcPct val="150000"/>
              </a:lnSpc>
              <a:spcBef>
                <a:spcPct val="0"/>
              </a:spcBef>
              <a:spcAft>
                <a:spcPct val="0"/>
              </a:spcAft>
              <a:buClrTx/>
              <a:buSzTx/>
              <a:buFontTx/>
              <a:buNone/>
              <a:tabLst/>
            </a:pPr>
            <a:r>
              <a:rPr kumimoji="0" lang="pt-BR" altLang="pt-BR" sz="1800" b="0" i="0" u="none" strike="noStrike" cap="none" normalizeH="0" baseline="0" dirty="0">
                <a:ln>
                  <a:noFill/>
                </a:ln>
                <a:solidFill>
                  <a:schemeClr val="bg1"/>
                </a:solidFill>
                <a:effectLst/>
                <a:latin typeface="Arial" panose="020B0604020202020204" pitchFamily="34" charset="0"/>
                <a:cs typeface="Arial" panose="020B0604020202020204" pitchFamily="34" charset="0"/>
              </a:rPr>
              <a:t>Apenas para lhe dar um pouco de entusiasmo sobre a </a:t>
            </a:r>
            <a:r>
              <a:rPr kumimoji="0" lang="pt-BR" altLang="pt-BR" sz="1800" b="1" i="0" u="none" strike="noStrike" cap="none" normalizeH="0" baseline="0" dirty="0">
                <a:ln>
                  <a:noFill/>
                </a:ln>
                <a:solidFill>
                  <a:schemeClr val="bg1"/>
                </a:solidFill>
                <a:effectLst/>
                <a:latin typeface="Arial" panose="020B0604020202020204" pitchFamily="34" charset="0"/>
                <a:cs typeface="Arial" panose="020B0604020202020204" pitchFamily="34" charset="0"/>
              </a:rPr>
              <a:t>programação C</a:t>
            </a:r>
            <a:r>
              <a:rPr kumimoji="0" lang="pt-BR" altLang="pt-BR" sz="1800" b="0" i="0" u="none" strike="noStrike" cap="none" normalizeH="0" baseline="0" dirty="0">
                <a:ln>
                  <a:noFill/>
                </a:ln>
                <a:solidFill>
                  <a:schemeClr val="bg1"/>
                </a:solidFill>
                <a:effectLst/>
                <a:latin typeface="Arial" panose="020B0604020202020204" pitchFamily="34" charset="0"/>
                <a:cs typeface="Arial" panose="020B0604020202020204" pitchFamily="34" charset="0"/>
              </a:rPr>
              <a:t> , um pequeno programa convencional de programação C </a:t>
            </a:r>
            <a:r>
              <a:rPr kumimoji="0" lang="pt-BR" altLang="pt-BR" sz="1800" b="0" i="0" u="none" strike="noStrike" cap="none" normalizeH="0" baseline="0" dirty="0" err="1">
                <a:ln>
                  <a:noFill/>
                </a:ln>
                <a:solidFill>
                  <a:schemeClr val="bg1"/>
                </a:solidFill>
                <a:effectLst/>
                <a:latin typeface="Arial" panose="020B0604020202020204" pitchFamily="34" charset="0"/>
                <a:cs typeface="Arial" panose="020B0604020202020204" pitchFamily="34" charset="0"/>
              </a:rPr>
              <a:t>Hello</a:t>
            </a:r>
            <a:r>
              <a:rPr kumimoji="0" lang="pt-BR" altLang="pt-BR" sz="1800" b="0" i="0" u="none" strike="noStrike" cap="none" normalizeH="0" baseline="0" dirty="0">
                <a:ln>
                  <a:noFill/>
                </a:ln>
                <a:solidFill>
                  <a:schemeClr val="bg1"/>
                </a:solidFill>
                <a:effectLst/>
                <a:latin typeface="Arial" panose="020B0604020202020204" pitchFamily="34" charset="0"/>
                <a:cs typeface="Arial" panose="020B0604020202020204" pitchFamily="34" charset="0"/>
              </a:rPr>
              <a:t> World.</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pt-BR" altLang="pt-BR" sz="1100" b="0" i="0" u="none" strike="noStrike" cap="none" normalizeH="0" baseline="0" dirty="0">
              <a:ln>
                <a:noFill/>
              </a:ln>
              <a:solidFill>
                <a:schemeClr val="bg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pt-BR" altLang="pt-BR" sz="2800" b="0" i="0" u="none" strike="noStrike" cap="none" normalizeH="0" baseline="0" dirty="0">
              <a:ln>
                <a:noFill/>
              </a:ln>
              <a:solidFill>
                <a:schemeClr val="bg1"/>
              </a:solidFill>
              <a:effectLst/>
              <a:latin typeface="Arial" panose="020B0604020202020204" pitchFamily="34" charset="0"/>
            </a:endParaRPr>
          </a:p>
          <a:p>
            <a:pPr lvl="2" algn="just">
              <a:lnSpc>
                <a:spcPct val="150000"/>
              </a:lnSpc>
            </a:pPr>
            <a:endParaRPr lang="pt-BR" b="1" dirty="0">
              <a:solidFill>
                <a:schemeClr val="bg1"/>
              </a:solidFill>
            </a:endParaRPr>
          </a:p>
        </p:txBody>
      </p:sp>
      <p:pic>
        <p:nvPicPr>
          <p:cNvPr id="8" name="Imagem 7">
            <a:extLst>
              <a:ext uri="{FF2B5EF4-FFF2-40B4-BE49-F238E27FC236}">
                <a16:creationId xmlns:a16="http://schemas.microsoft.com/office/drawing/2014/main" id="{13F93B10-D03A-479C-A65D-DD72A2C9EE97}"/>
              </a:ext>
            </a:extLst>
          </p:cNvPr>
          <p:cNvPicPr>
            <a:picLocks noChangeAspect="1"/>
          </p:cNvPicPr>
          <p:nvPr/>
        </p:nvPicPr>
        <p:blipFill>
          <a:blip r:embed="rId3"/>
          <a:stretch>
            <a:fillRect/>
          </a:stretch>
        </p:blipFill>
        <p:spPr>
          <a:xfrm>
            <a:off x="1336376" y="3428999"/>
            <a:ext cx="5549079" cy="2743365"/>
          </a:xfrm>
          <a:prstGeom prst="rect">
            <a:avLst/>
          </a:prstGeom>
        </p:spPr>
      </p:pic>
      <p:sp>
        <p:nvSpPr>
          <p:cNvPr id="9" name="CaixaDeTexto 8">
            <a:extLst>
              <a:ext uri="{FF2B5EF4-FFF2-40B4-BE49-F238E27FC236}">
                <a16:creationId xmlns:a16="http://schemas.microsoft.com/office/drawing/2014/main" id="{880BEE56-CA4C-4E1D-A3F7-88A163D548CF}"/>
              </a:ext>
            </a:extLst>
          </p:cNvPr>
          <p:cNvSpPr txBox="1"/>
          <p:nvPr/>
        </p:nvSpPr>
        <p:spPr>
          <a:xfrm>
            <a:off x="7039155" y="3700732"/>
            <a:ext cx="4710021" cy="923330"/>
          </a:xfrm>
          <a:prstGeom prst="rect">
            <a:avLst/>
          </a:prstGeom>
          <a:noFill/>
        </p:spPr>
        <p:txBody>
          <a:bodyPr wrap="square" rtlCol="0">
            <a:spAutoFit/>
          </a:bodyPr>
          <a:lstStyle/>
          <a:p>
            <a:r>
              <a:rPr lang="pt-BR" dirty="0" err="1">
                <a:solidFill>
                  <a:schemeClr val="bg1"/>
                </a:solidFill>
              </a:rPr>
              <a:t>gcc</a:t>
            </a:r>
            <a:r>
              <a:rPr lang="pt-BR" dirty="0">
                <a:solidFill>
                  <a:schemeClr val="bg1"/>
                </a:solidFill>
              </a:rPr>
              <a:t> </a:t>
            </a:r>
            <a:r>
              <a:rPr lang="pt-BR" dirty="0" err="1">
                <a:solidFill>
                  <a:schemeClr val="bg1"/>
                </a:solidFill>
              </a:rPr>
              <a:t>hello.c</a:t>
            </a:r>
            <a:r>
              <a:rPr lang="pt-BR" dirty="0">
                <a:solidFill>
                  <a:schemeClr val="bg1"/>
                </a:solidFill>
              </a:rPr>
              <a:t> -o </a:t>
            </a:r>
            <a:r>
              <a:rPr lang="pt-BR" dirty="0" err="1">
                <a:solidFill>
                  <a:schemeClr val="bg1"/>
                </a:solidFill>
              </a:rPr>
              <a:t>hello</a:t>
            </a:r>
            <a:r>
              <a:rPr lang="pt-BR" dirty="0">
                <a:solidFill>
                  <a:schemeClr val="bg1"/>
                </a:solidFill>
              </a:rPr>
              <a:t> -&gt; Para compilar</a:t>
            </a:r>
          </a:p>
          <a:p>
            <a:endParaRPr lang="pt-BR" dirty="0">
              <a:solidFill>
                <a:schemeClr val="bg1"/>
              </a:solidFill>
            </a:endParaRPr>
          </a:p>
          <a:p>
            <a:r>
              <a:rPr lang="pt-BR" dirty="0">
                <a:solidFill>
                  <a:schemeClr val="bg1"/>
                </a:solidFill>
              </a:rPr>
              <a:t>./</a:t>
            </a:r>
            <a:r>
              <a:rPr lang="pt-BR" dirty="0" err="1">
                <a:solidFill>
                  <a:schemeClr val="bg1"/>
                </a:solidFill>
              </a:rPr>
              <a:t>hello</a:t>
            </a:r>
            <a:r>
              <a:rPr lang="pt-BR" dirty="0">
                <a:solidFill>
                  <a:schemeClr val="bg1"/>
                </a:solidFill>
              </a:rPr>
              <a:t> -&gt; Para executar</a:t>
            </a:r>
          </a:p>
        </p:txBody>
      </p:sp>
    </p:spTree>
    <p:extLst>
      <p:ext uri="{BB962C8B-B14F-4D97-AF65-F5344CB8AC3E}">
        <p14:creationId xmlns:p14="http://schemas.microsoft.com/office/powerpoint/2010/main" val="27624635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8C37C960-91F5-4F61-B2CD-8A03792072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1" descr="Autorradiografia em papel branco">
            <a:extLst>
              <a:ext uri="{FF2B5EF4-FFF2-40B4-BE49-F238E27FC236}">
                <a16:creationId xmlns:a16="http://schemas.microsoft.com/office/drawing/2014/main" id="{E929A9F1-9EDB-40F9-884B-2DE41067BB91}"/>
              </a:ext>
            </a:extLst>
          </p:cNvPr>
          <p:cNvPicPr>
            <a:picLocks noChangeAspect="1"/>
          </p:cNvPicPr>
          <p:nvPr/>
        </p:nvPicPr>
        <p:blipFill rotWithShape="1">
          <a:blip r:embed="rId2"/>
          <a:srcRect l="18023" t="3190" b="34860"/>
          <a:stretch/>
        </p:blipFill>
        <p:spPr>
          <a:xfrm>
            <a:off x="0" y="0"/>
            <a:ext cx="12188952" cy="6858000"/>
          </a:xfrm>
          <a:prstGeom prst="rect">
            <a:avLst/>
          </a:prstGeom>
        </p:spPr>
      </p:pic>
      <p:sp>
        <p:nvSpPr>
          <p:cNvPr id="5" name="Retângulo 4">
            <a:extLst>
              <a:ext uri="{FF2B5EF4-FFF2-40B4-BE49-F238E27FC236}">
                <a16:creationId xmlns:a16="http://schemas.microsoft.com/office/drawing/2014/main" id="{14A9EE54-C266-474B-88D4-C78B93010C3D}"/>
              </a:ext>
            </a:extLst>
          </p:cNvPr>
          <p:cNvSpPr/>
          <p:nvPr/>
        </p:nvSpPr>
        <p:spPr>
          <a:xfrm rot="16200000">
            <a:off x="-3019425" y="3019425"/>
            <a:ext cx="6858000" cy="81915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pt-BR" sz="2000" b="1" dirty="0">
                <a:solidFill>
                  <a:schemeClr val="bg1"/>
                </a:solidFill>
              </a:rPr>
              <a:t>Técnico em Informática – TI</a:t>
            </a:r>
          </a:p>
          <a:p>
            <a:r>
              <a:rPr lang="pt-BR" sz="2800" dirty="0"/>
              <a:t>UC09 – Desenvolver Algoritmos</a:t>
            </a:r>
          </a:p>
        </p:txBody>
      </p:sp>
      <p:sp>
        <p:nvSpPr>
          <p:cNvPr id="6" name="Retângulo 5">
            <a:extLst>
              <a:ext uri="{FF2B5EF4-FFF2-40B4-BE49-F238E27FC236}">
                <a16:creationId xmlns:a16="http://schemas.microsoft.com/office/drawing/2014/main" id="{669EEFA8-F4D0-4082-A3FF-437607F4BE83}"/>
              </a:ext>
            </a:extLst>
          </p:cNvPr>
          <p:cNvSpPr/>
          <p:nvPr/>
        </p:nvSpPr>
        <p:spPr>
          <a:xfrm>
            <a:off x="819151" y="647699"/>
            <a:ext cx="10991849" cy="5648325"/>
          </a:xfrm>
          <a:prstGeom prst="rect">
            <a:avLst/>
          </a:prstGeom>
          <a:solidFill>
            <a:schemeClr val="dk1">
              <a:alpha val="90000"/>
            </a:schemeClr>
          </a:solidFill>
        </p:spPr>
        <p:style>
          <a:lnRef idx="2">
            <a:schemeClr val="dk1">
              <a:shade val="50000"/>
            </a:schemeClr>
          </a:lnRef>
          <a:fillRef idx="1">
            <a:schemeClr val="dk1"/>
          </a:fillRef>
          <a:effectRef idx="0">
            <a:schemeClr val="dk1"/>
          </a:effectRef>
          <a:fontRef idx="minor">
            <a:schemeClr val="lt1"/>
          </a:fontRef>
        </p:style>
        <p:txBody>
          <a:bodyPr lIns="720000" rIns="360000" rtlCol="0" anchor="t" anchorCtr="0"/>
          <a:lstStyle/>
          <a:p>
            <a:r>
              <a:rPr lang="pt-BR" sz="2800" b="1" dirty="0" err="1"/>
              <a:t>Summary</a:t>
            </a:r>
            <a:endParaRPr lang="pt-BR" sz="2800" b="1" dirty="0"/>
          </a:p>
          <a:p>
            <a:r>
              <a:rPr lang="pt-BR" sz="2800" b="1" dirty="0"/>
              <a:t>	Lógica de Programação |  </a:t>
            </a:r>
            <a:r>
              <a:rPr lang="pt-BR" sz="2800" b="1" dirty="0" err="1"/>
              <a:t>logic</a:t>
            </a:r>
            <a:r>
              <a:rPr lang="pt-BR" sz="2800" b="1" dirty="0"/>
              <a:t> </a:t>
            </a:r>
            <a:r>
              <a:rPr lang="pt-BR" sz="2800" b="1" dirty="0" err="1"/>
              <a:t>programming</a:t>
            </a:r>
            <a:endParaRPr lang="pt-BR" sz="2800" b="1" dirty="0"/>
          </a:p>
          <a:p>
            <a:endParaRPr lang="pt-BR" sz="2800" b="1" dirty="0"/>
          </a:p>
          <a:p>
            <a:pPr marL="285750" indent="-285750">
              <a:lnSpc>
                <a:spcPct val="150000"/>
              </a:lnSpc>
              <a:buFont typeface="Arial" panose="020B0604020202020204" pitchFamily="34" charset="0"/>
              <a:buChar char="•"/>
            </a:pPr>
            <a:r>
              <a:rPr lang="pt-BR" dirty="0"/>
              <a:t>Estrutura de um programa:</a:t>
            </a:r>
          </a:p>
          <a:p>
            <a:pPr marL="742950" lvl="1" indent="-285750">
              <a:lnSpc>
                <a:spcPct val="150000"/>
              </a:lnSpc>
              <a:buFont typeface="Arial" panose="020B0604020202020204" pitchFamily="34" charset="0"/>
              <a:buChar char="•"/>
            </a:pPr>
            <a:r>
              <a:rPr lang="pt-BR" dirty="0"/>
              <a:t>Linguagem de alto nível </a:t>
            </a:r>
            <a:r>
              <a:rPr lang="pt-BR"/>
              <a:t>com C</a:t>
            </a:r>
            <a:endParaRPr lang="pt-BR" dirty="0"/>
          </a:p>
          <a:p>
            <a:pPr marL="742950" lvl="1" indent="-285750">
              <a:lnSpc>
                <a:spcPct val="150000"/>
              </a:lnSpc>
              <a:buFont typeface="Arial" panose="020B0604020202020204" pitchFamily="34" charset="0"/>
              <a:buChar char="•"/>
            </a:pPr>
            <a:r>
              <a:rPr lang="pt-BR" dirty="0"/>
              <a:t>Entender a estrutura da linguagem</a:t>
            </a:r>
          </a:p>
          <a:p>
            <a:pPr marL="742950" lvl="1" indent="-285750">
              <a:lnSpc>
                <a:spcPct val="150000"/>
              </a:lnSpc>
              <a:buFont typeface="Arial" panose="020B0604020202020204" pitchFamily="34" charset="0"/>
              <a:buChar char="•"/>
            </a:pPr>
            <a:r>
              <a:rPr lang="pt-BR" dirty="0"/>
              <a:t>Compilador</a:t>
            </a:r>
          </a:p>
          <a:p>
            <a:pPr marL="742950" lvl="1" indent="-285750">
              <a:lnSpc>
                <a:spcPct val="150000"/>
              </a:lnSpc>
              <a:buFont typeface="Arial" panose="020B0604020202020204" pitchFamily="34" charset="0"/>
              <a:buChar char="•"/>
            </a:pPr>
            <a:r>
              <a:rPr lang="pt-BR" dirty="0" err="1"/>
              <a:t>Linker</a:t>
            </a:r>
            <a:endParaRPr lang="pt-BR" dirty="0"/>
          </a:p>
          <a:p>
            <a:pPr marL="742950" lvl="1" indent="-285750">
              <a:lnSpc>
                <a:spcPct val="150000"/>
              </a:lnSpc>
              <a:buFont typeface="Arial" panose="020B0604020202020204" pitchFamily="34" charset="0"/>
              <a:buChar char="•"/>
            </a:pPr>
            <a:r>
              <a:rPr lang="pt-BR" dirty="0" err="1"/>
              <a:t>Maker</a:t>
            </a:r>
            <a:endParaRPr lang="pt-BR" dirty="0"/>
          </a:p>
          <a:p>
            <a:pPr marL="742950" lvl="1" indent="-285750">
              <a:lnSpc>
                <a:spcPct val="150000"/>
              </a:lnSpc>
              <a:buFont typeface="Arial" panose="020B0604020202020204" pitchFamily="34" charset="0"/>
              <a:buChar char="•"/>
            </a:pPr>
            <a:endParaRPr lang="pt-BR" dirty="0"/>
          </a:p>
          <a:p>
            <a:pPr marL="1200150" lvl="2" indent="-285750">
              <a:lnSpc>
                <a:spcPct val="150000"/>
              </a:lnSpc>
              <a:buFont typeface="Arial" panose="020B0604020202020204" pitchFamily="34" charset="0"/>
              <a:buChar char="•"/>
            </a:pPr>
            <a:endParaRPr lang="pt-BR" dirty="0"/>
          </a:p>
          <a:p>
            <a:pPr marL="742950" lvl="1" indent="-285750">
              <a:lnSpc>
                <a:spcPct val="150000"/>
              </a:lnSpc>
              <a:buFont typeface="Arial" panose="020B0604020202020204" pitchFamily="34" charset="0"/>
              <a:buChar char="•"/>
            </a:pPr>
            <a:endParaRPr lang="pt-BR" dirty="0"/>
          </a:p>
        </p:txBody>
      </p:sp>
    </p:spTree>
    <p:extLst>
      <p:ext uri="{BB962C8B-B14F-4D97-AF65-F5344CB8AC3E}">
        <p14:creationId xmlns:p14="http://schemas.microsoft.com/office/powerpoint/2010/main" val="293531614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47" name="Picture 1" descr="Autorradiografia em papel branco">
            <a:extLst>
              <a:ext uri="{FF2B5EF4-FFF2-40B4-BE49-F238E27FC236}">
                <a16:creationId xmlns:a16="http://schemas.microsoft.com/office/drawing/2014/main" id="{E929A9F1-9EDB-40F9-884B-2DE41067BB91}"/>
              </a:ext>
            </a:extLst>
          </p:cNvPr>
          <p:cNvPicPr>
            <a:picLocks noChangeAspect="1"/>
          </p:cNvPicPr>
          <p:nvPr/>
        </p:nvPicPr>
        <p:blipFill rotWithShape="1">
          <a:blip r:embed="rId2"/>
          <a:srcRect l="18023" t="3190" b="34860"/>
          <a:stretch/>
        </p:blipFill>
        <p:spPr>
          <a:xfrm>
            <a:off x="0" y="0"/>
            <a:ext cx="12188952" cy="6858000"/>
          </a:xfrm>
          <a:prstGeom prst="rect">
            <a:avLst/>
          </a:prstGeom>
        </p:spPr>
      </p:pic>
      <p:sp>
        <p:nvSpPr>
          <p:cNvPr id="5" name="Retângulo 4">
            <a:extLst>
              <a:ext uri="{FF2B5EF4-FFF2-40B4-BE49-F238E27FC236}">
                <a16:creationId xmlns:a16="http://schemas.microsoft.com/office/drawing/2014/main" id="{14A9EE54-C266-474B-88D4-C78B93010C3D}"/>
              </a:ext>
            </a:extLst>
          </p:cNvPr>
          <p:cNvSpPr/>
          <p:nvPr/>
        </p:nvSpPr>
        <p:spPr>
          <a:xfrm rot="16200000">
            <a:off x="-3019425" y="3019425"/>
            <a:ext cx="6858000" cy="81915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pt-BR" sz="2000" b="1" dirty="0">
                <a:solidFill>
                  <a:schemeClr val="bg1"/>
                </a:solidFill>
              </a:rPr>
              <a:t>Técnico em Informática – TI</a:t>
            </a:r>
          </a:p>
          <a:p>
            <a:r>
              <a:rPr lang="pt-BR" sz="2800" dirty="0"/>
              <a:t>UC09 – Desenvolver Algoritmos</a:t>
            </a:r>
          </a:p>
        </p:txBody>
      </p:sp>
      <p:sp>
        <p:nvSpPr>
          <p:cNvPr id="6" name="Retângulo 5">
            <a:extLst>
              <a:ext uri="{FF2B5EF4-FFF2-40B4-BE49-F238E27FC236}">
                <a16:creationId xmlns:a16="http://schemas.microsoft.com/office/drawing/2014/main" id="{669EEFA8-F4D0-4082-A3FF-437607F4BE83}"/>
              </a:ext>
            </a:extLst>
          </p:cNvPr>
          <p:cNvSpPr/>
          <p:nvPr/>
        </p:nvSpPr>
        <p:spPr>
          <a:xfrm>
            <a:off x="819151" y="647699"/>
            <a:ext cx="10991849" cy="5648325"/>
          </a:xfrm>
          <a:prstGeom prst="rect">
            <a:avLst/>
          </a:prstGeom>
          <a:solidFill>
            <a:schemeClr val="dk1">
              <a:alpha val="90000"/>
            </a:schemeClr>
          </a:solidFill>
        </p:spPr>
        <p:style>
          <a:lnRef idx="2">
            <a:schemeClr val="dk1">
              <a:shade val="50000"/>
            </a:schemeClr>
          </a:lnRef>
          <a:fillRef idx="1">
            <a:schemeClr val="dk1"/>
          </a:fillRef>
          <a:effectRef idx="0">
            <a:schemeClr val="dk1"/>
          </a:effectRef>
          <a:fontRef idx="minor">
            <a:schemeClr val="lt1"/>
          </a:fontRef>
        </p:style>
        <p:txBody>
          <a:bodyPr lIns="720000" rIns="360000" rtlCol="0" anchor="t" anchorCtr="0"/>
          <a:lstStyle/>
          <a:p>
            <a:pPr algn="just">
              <a:lnSpc>
                <a:spcPct val="150000"/>
              </a:lnSpc>
            </a:pPr>
            <a:r>
              <a:rPr lang="pt-BR" sz="2800" b="1" dirty="0">
                <a:solidFill>
                  <a:schemeClr val="bg1"/>
                </a:solidFill>
              </a:rPr>
              <a:t>Linguagem C</a:t>
            </a:r>
          </a:p>
          <a:p>
            <a:pPr algn="just">
              <a:lnSpc>
                <a:spcPct val="150000"/>
              </a:lnSpc>
            </a:pPr>
            <a:endParaRPr lang="pt-BR" sz="2800" b="1" dirty="0">
              <a:solidFill>
                <a:schemeClr val="bg1"/>
              </a:solidFill>
            </a:endParaRPr>
          </a:p>
          <a:p>
            <a:pPr marL="0" marR="0" lvl="0" indent="0" algn="l" defTabSz="914400" rtl="0" eaLnBrk="0" fontAlgn="base" latinLnBrk="0" hangingPunct="0">
              <a:lnSpc>
                <a:spcPct val="150000"/>
              </a:lnSpc>
              <a:spcBef>
                <a:spcPct val="0"/>
              </a:spcBef>
              <a:spcAft>
                <a:spcPct val="0"/>
              </a:spcAft>
              <a:buClrTx/>
              <a:buSzTx/>
              <a:buFontTx/>
              <a:buNone/>
              <a:tabLst/>
            </a:pPr>
            <a:r>
              <a:rPr lang="pt-BR" sz="2000" b="0" i="0" dirty="0">
                <a:solidFill>
                  <a:schemeClr val="bg1"/>
                </a:solidFill>
                <a:effectLst/>
                <a:latin typeface="Arial" panose="020B0604020202020204" pitchFamily="34" charset="0"/>
              </a:rPr>
              <a:t>Você viu a estrutura básica de um programa C, então será fácil entender outros blocos de construção básicos da linguagem de programação C.</a:t>
            </a:r>
            <a:endParaRPr kumimoji="0" lang="pt-BR" altLang="pt-BR" sz="2000" b="0" i="0" u="none" strike="noStrike" cap="none" normalizeH="0" baseline="0" dirty="0">
              <a:ln>
                <a:noFill/>
              </a:ln>
              <a:solidFill>
                <a:schemeClr val="bg1"/>
              </a:solidFill>
              <a:effectLst/>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pt-BR" altLang="pt-BR" b="0" i="0" u="none" strike="noStrike" cap="none" normalizeH="0" baseline="0" dirty="0">
                <a:ln>
                  <a:noFill/>
                </a:ln>
                <a:solidFill>
                  <a:schemeClr val="bg1"/>
                </a:solidFill>
                <a:effectLst/>
                <a:latin typeface="Arial" panose="020B0604020202020204" pitchFamily="34" charset="0"/>
                <a:cs typeface="Arial" panose="020B0604020202020204" pitchFamily="34" charset="0"/>
              </a:rPr>
              <a:t>Ponto e vírgula</a:t>
            </a:r>
          </a:p>
          <a:p>
            <a:pPr marL="0" marR="0" lvl="0" indent="0" algn="l" defTabSz="914400" rtl="0" eaLnBrk="0" fontAlgn="base" latinLnBrk="0" hangingPunct="0">
              <a:lnSpc>
                <a:spcPct val="150000"/>
              </a:lnSpc>
              <a:spcBef>
                <a:spcPct val="0"/>
              </a:spcBef>
              <a:spcAft>
                <a:spcPct val="0"/>
              </a:spcAft>
              <a:buClrTx/>
              <a:buSzTx/>
              <a:buFontTx/>
              <a:buNone/>
              <a:tabLst/>
            </a:pPr>
            <a:r>
              <a:rPr kumimoji="0" lang="pt-BR" altLang="pt-BR" b="0" i="0" u="none" strike="noStrike" cap="none" normalizeH="0" baseline="0" dirty="0">
                <a:ln>
                  <a:noFill/>
                </a:ln>
                <a:solidFill>
                  <a:schemeClr val="bg1"/>
                </a:solidFill>
                <a:effectLst/>
                <a:latin typeface="Arial" panose="020B0604020202020204" pitchFamily="34" charset="0"/>
                <a:cs typeface="Arial" panose="020B0604020202020204" pitchFamily="34" charset="0"/>
              </a:rPr>
              <a:t>Em um programa C, o ponto e vírgula é um terminador de instrução. Ou seja, cada instrução individual deve ser terminada com um ponto e vírgula. Indica o fim de uma entidade lógica.</a:t>
            </a:r>
            <a:endParaRPr kumimoji="0" lang="pt-BR" altLang="pt-BR" b="0" i="0" u="none" strike="noStrike" cap="none" normalizeH="0" baseline="0" dirty="0">
              <a:ln>
                <a:noFill/>
              </a:ln>
              <a:solidFill>
                <a:schemeClr val="bg1"/>
              </a:solidFill>
              <a:effectLst/>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pt-BR" altLang="pt-BR" b="0" i="0" u="none" strike="noStrike" cap="none" normalizeH="0" baseline="0" dirty="0">
                <a:ln>
                  <a:noFill/>
                </a:ln>
                <a:solidFill>
                  <a:schemeClr val="bg1"/>
                </a:solidFill>
                <a:effectLst/>
                <a:latin typeface="Arial" panose="020B0604020202020204" pitchFamily="34" charset="0"/>
                <a:cs typeface="Arial" panose="020B0604020202020204" pitchFamily="34" charset="0"/>
              </a:rPr>
              <a:t>Dadas abaixo são duas declarações diferentes -</a:t>
            </a:r>
            <a:endParaRPr kumimoji="0" lang="pt-BR" altLang="pt-BR" b="0" i="0" u="none" strike="noStrike" cap="none" normalizeH="0" baseline="0" dirty="0">
              <a:ln>
                <a:noFill/>
              </a:ln>
              <a:solidFill>
                <a:schemeClr val="bg1"/>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pt-BR" altLang="pt-BR" b="0" i="0" u="none" strike="noStrike" cap="none" normalizeH="0" baseline="0" dirty="0">
                <a:ln>
                  <a:noFill/>
                </a:ln>
                <a:solidFill>
                  <a:schemeClr val="bg1"/>
                </a:solidFill>
                <a:effectLst/>
                <a:latin typeface="Courier New" panose="02070309020205020404" pitchFamily="49" charset="0"/>
                <a:cs typeface="Courier New" panose="02070309020205020404" pitchFamily="49" charset="0"/>
              </a:rPr>
              <a:t>	</a:t>
            </a:r>
            <a:r>
              <a:rPr kumimoji="0" lang="pt-BR" altLang="pt-BR" b="0" i="0" u="none" strike="noStrike" cap="none" normalizeH="0" baseline="0" dirty="0" err="1">
                <a:ln>
                  <a:noFill/>
                </a:ln>
                <a:solidFill>
                  <a:schemeClr val="bg1"/>
                </a:solidFill>
                <a:effectLst/>
                <a:latin typeface="Courier New" panose="02070309020205020404" pitchFamily="49" charset="0"/>
                <a:cs typeface="Courier New" panose="02070309020205020404" pitchFamily="49" charset="0"/>
              </a:rPr>
              <a:t>printf</a:t>
            </a:r>
            <a:r>
              <a:rPr kumimoji="0" lang="pt-BR" altLang="pt-BR" b="0" i="0" u="none" strike="noStrike" cap="none" normalizeH="0" baseline="0" dirty="0">
                <a:ln>
                  <a:noFill/>
                </a:ln>
                <a:solidFill>
                  <a:schemeClr val="bg1"/>
                </a:solidFill>
                <a:effectLst/>
                <a:latin typeface="Courier New" panose="02070309020205020404" pitchFamily="49" charset="0"/>
                <a:cs typeface="Courier New" panose="02070309020205020404" pitchFamily="49" charset="0"/>
              </a:rPr>
              <a:t>("</a:t>
            </a:r>
            <a:r>
              <a:rPr kumimoji="0" lang="pt-BR" altLang="pt-BR" b="0" i="0" u="none" strike="noStrike" cap="none" normalizeH="0" baseline="0" dirty="0" err="1">
                <a:ln>
                  <a:noFill/>
                </a:ln>
                <a:solidFill>
                  <a:schemeClr val="bg1"/>
                </a:solidFill>
                <a:effectLst/>
                <a:latin typeface="Courier New" panose="02070309020205020404" pitchFamily="49" charset="0"/>
                <a:cs typeface="Courier New" panose="02070309020205020404" pitchFamily="49" charset="0"/>
              </a:rPr>
              <a:t>Hello</a:t>
            </a:r>
            <a:r>
              <a:rPr kumimoji="0" lang="pt-BR" altLang="pt-BR" b="0" i="0" u="none" strike="noStrike" cap="none" normalizeH="0" baseline="0" dirty="0">
                <a:ln>
                  <a:noFill/>
                </a:ln>
                <a:solidFill>
                  <a:schemeClr val="bg1"/>
                </a:solidFill>
                <a:effectLst/>
                <a:latin typeface="Courier New" panose="02070309020205020404" pitchFamily="49" charset="0"/>
                <a:cs typeface="Courier New" panose="02070309020205020404" pitchFamily="49" charset="0"/>
              </a:rPr>
              <a:t>, World! \n"); </a:t>
            </a:r>
          </a:p>
          <a:p>
            <a:pPr marL="0" marR="0" lvl="0" indent="0" algn="l" defTabSz="914400" rtl="0" eaLnBrk="0" fontAlgn="base" latinLnBrk="0" hangingPunct="0">
              <a:lnSpc>
                <a:spcPct val="150000"/>
              </a:lnSpc>
              <a:spcBef>
                <a:spcPct val="0"/>
              </a:spcBef>
              <a:spcAft>
                <a:spcPct val="0"/>
              </a:spcAft>
              <a:buClrTx/>
              <a:buSzTx/>
              <a:buFontTx/>
              <a:buNone/>
              <a:tabLst/>
            </a:pPr>
            <a:r>
              <a:rPr kumimoji="0" lang="pt-BR" altLang="pt-BR" b="0" i="0" u="none" strike="noStrike" cap="none" normalizeH="0" baseline="0" dirty="0">
                <a:ln>
                  <a:noFill/>
                </a:ln>
                <a:solidFill>
                  <a:schemeClr val="bg1"/>
                </a:solidFill>
                <a:effectLst/>
                <a:latin typeface="Courier New" panose="02070309020205020404" pitchFamily="49" charset="0"/>
                <a:cs typeface="Courier New" panose="02070309020205020404" pitchFamily="49" charset="0"/>
              </a:rPr>
              <a:t>	</a:t>
            </a:r>
            <a:r>
              <a:rPr kumimoji="0" lang="pt-BR" altLang="pt-BR" b="0" i="0" u="none" strike="noStrike" cap="none" normalizeH="0" baseline="0" dirty="0" err="1">
                <a:ln>
                  <a:noFill/>
                </a:ln>
                <a:solidFill>
                  <a:schemeClr val="bg1"/>
                </a:solidFill>
                <a:effectLst/>
                <a:latin typeface="Courier New" panose="02070309020205020404" pitchFamily="49" charset="0"/>
                <a:cs typeface="Courier New" panose="02070309020205020404" pitchFamily="49" charset="0"/>
              </a:rPr>
              <a:t>return</a:t>
            </a:r>
            <a:r>
              <a:rPr kumimoji="0" lang="pt-BR" altLang="pt-BR" b="0" i="0" u="none" strike="noStrike" cap="none" normalizeH="0" baseline="0" dirty="0">
                <a:ln>
                  <a:noFill/>
                </a:ln>
                <a:solidFill>
                  <a:schemeClr val="bg1"/>
                </a:solidFill>
                <a:effectLst/>
                <a:latin typeface="Courier New" panose="02070309020205020404" pitchFamily="49" charset="0"/>
                <a:cs typeface="Courier New" panose="02070309020205020404" pitchFamily="49" charset="0"/>
              </a:rPr>
              <a:t> 0;</a:t>
            </a:r>
            <a:r>
              <a:rPr kumimoji="0" lang="pt-BR" altLang="pt-BR" b="0" i="0" u="none" strike="noStrike" cap="none" normalizeH="0" baseline="0" dirty="0">
                <a:ln>
                  <a:noFill/>
                </a:ln>
                <a:solidFill>
                  <a:schemeClr val="bg1"/>
                </a:solidFill>
                <a:effectLst/>
              </a:rPr>
              <a:t> </a:t>
            </a:r>
            <a:endParaRPr kumimoji="0" lang="pt-BR" altLang="pt-BR" b="0" i="0" u="none" strike="noStrike" cap="none" normalizeH="0" baseline="0" dirty="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50000"/>
              </a:lnSpc>
              <a:spcBef>
                <a:spcPct val="0"/>
              </a:spcBef>
              <a:spcAft>
                <a:spcPct val="0"/>
              </a:spcAft>
              <a:buClrTx/>
              <a:buSzTx/>
              <a:buFontTx/>
              <a:buNone/>
              <a:tabLst/>
            </a:pPr>
            <a:endParaRPr kumimoji="0" lang="pt-BR" altLang="pt-BR" b="0" i="0" u="none" strike="noStrike" cap="none" normalizeH="0" baseline="0" dirty="0">
              <a:ln>
                <a:noFill/>
              </a:ln>
              <a:solidFill>
                <a:schemeClr val="bg1"/>
              </a:solidFill>
              <a:effectLst/>
              <a:latin typeface="Arial" panose="020B0604020202020204" pitchFamily="34" charset="0"/>
            </a:endParaRPr>
          </a:p>
          <a:p>
            <a:pPr lvl="2" algn="just">
              <a:lnSpc>
                <a:spcPct val="150000"/>
              </a:lnSpc>
            </a:pPr>
            <a:endParaRPr lang="pt-BR" b="1" dirty="0">
              <a:solidFill>
                <a:schemeClr val="bg1"/>
              </a:solidFill>
            </a:endParaRPr>
          </a:p>
        </p:txBody>
      </p:sp>
    </p:spTree>
    <p:extLst>
      <p:ext uri="{BB962C8B-B14F-4D97-AF65-F5344CB8AC3E}">
        <p14:creationId xmlns:p14="http://schemas.microsoft.com/office/powerpoint/2010/main" val="205962837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47" name="Picture 1" descr="Autorradiografia em papel branco">
            <a:extLst>
              <a:ext uri="{FF2B5EF4-FFF2-40B4-BE49-F238E27FC236}">
                <a16:creationId xmlns:a16="http://schemas.microsoft.com/office/drawing/2014/main" id="{E929A9F1-9EDB-40F9-884B-2DE41067BB91}"/>
              </a:ext>
            </a:extLst>
          </p:cNvPr>
          <p:cNvPicPr>
            <a:picLocks noChangeAspect="1"/>
          </p:cNvPicPr>
          <p:nvPr/>
        </p:nvPicPr>
        <p:blipFill rotWithShape="1">
          <a:blip r:embed="rId2"/>
          <a:srcRect l="18023" t="3190" b="34860"/>
          <a:stretch/>
        </p:blipFill>
        <p:spPr>
          <a:xfrm>
            <a:off x="0" y="0"/>
            <a:ext cx="12188952" cy="6858000"/>
          </a:xfrm>
          <a:prstGeom prst="rect">
            <a:avLst/>
          </a:prstGeom>
        </p:spPr>
      </p:pic>
      <p:sp>
        <p:nvSpPr>
          <p:cNvPr id="5" name="Retângulo 4">
            <a:extLst>
              <a:ext uri="{FF2B5EF4-FFF2-40B4-BE49-F238E27FC236}">
                <a16:creationId xmlns:a16="http://schemas.microsoft.com/office/drawing/2014/main" id="{14A9EE54-C266-474B-88D4-C78B93010C3D}"/>
              </a:ext>
            </a:extLst>
          </p:cNvPr>
          <p:cNvSpPr/>
          <p:nvPr/>
        </p:nvSpPr>
        <p:spPr>
          <a:xfrm rot="16200000">
            <a:off x="-3019425" y="3019425"/>
            <a:ext cx="6858000" cy="81915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pt-BR" sz="2000" b="1" dirty="0">
                <a:solidFill>
                  <a:schemeClr val="bg1"/>
                </a:solidFill>
              </a:rPr>
              <a:t>Técnico em Informática – TI</a:t>
            </a:r>
          </a:p>
          <a:p>
            <a:r>
              <a:rPr lang="pt-BR" sz="2800" dirty="0"/>
              <a:t>UC09 – Desenvolver Algoritmos</a:t>
            </a:r>
          </a:p>
        </p:txBody>
      </p:sp>
      <p:sp>
        <p:nvSpPr>
          <p:cNvPr id="6" name="Retângulo 5">
            <a:extLst>
              <a:ext uri="{FF2B5EF4-FFF2-40B4-BE49-F238E27FC236}">
                <a16:creationId xmlns:a16="http://schemas.microsoft.com/office/drawing/2014/main" id="{669EEFA8-F4D0-4082-A3FF-437607F4BE83}"/>
              </a:ext>
            </a:extLst>
          </p:cNvPr>
          <p:cNvSpPr/>
          <p:nvPr/>
        </p:nvSpPr>
        <p:spPr>
          <a:xfrm>
            <a:off x="819151" y="647699"/>
            <a:ext cx="10991849" cy="5648325"/>
          </a:xfrm>
          <a:prstGeom prst="rect">
            <a:avLst/>
          </a:prstGeom>
          <a:solidFill>
            <a:schemeClr val="dk1">
              <a:alpha val="90000"/>
            </a:schemeClr>
          </a:solidFill>
        </p:spPr>
        <p:style>
          <a:lnRef idx="2">
            <a:schemeClr val="dk1">
              <a:shade val="50000"/>
            </a:schemeClr>
          </a:lnRef>
          <a:fillRef idx="1">
            <a:schemeClr val="dk1"/>
          </a:fillRef>
          <a:effectRef idx="0">
            <a:schemeClr val="dk1"/>
          </a:effectRef>
          <a:fontRef idx="minor">
            <a:schemeClr val="lt1"/>
          </a:fontRef>
        </p:style>
        <p:txBody>
          <a:bodyPr lIns="720000" rIns="360000" rtlCol="0" anchor="t" anchorCtr="0"/>
          <a:lstStyle/>
          <a:p>
            <a:pPr algn="just">
              <a:lnSpc>
                <a:spcPct val="150000"/>
              </a:lnSpc>
            </a:pPr>
            <a:r>
              <a:rPr lang="pt-BR" sz="2800" b="1" dirty="0">
                <a:solidFill>
                  <a:schemeClr val="bg1"/>
                </a:solidFill>
              </a:rPr>
              <a:t>Linguagem C</a:t>
            </a:r>
          </a:p>
          <a:p>
            <a:pPr algn="just">
              <a:lnSpc>
                <a:spcPct val="150000"/>
              </a:lnSpc>
            </a:pPr>
            <a:endParaRPr lang="pt-BR" sz="2800" b="1" dirty="0">
              <a:solidFill>
                <a:schemeClr val="bg1"/>
              </a:solidFill>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pt-BR" altLang="pt-BR" sz="3200" b="0" i="0" u="none" strike="noStrike" cap="none" normalizeH="0" baseline="0" dirty="0">
                <a:ln>
                  <a:noFill/>
                </a:ln>
                <a:solidFill>
                  <a:schemeClr val="bg1"/>
                </a:solidFill>
                <a:effectLst/>
                <a:latin typeface="Arial" panose="020B0604020202020204" pitchFamily="34" charset="0"/>
                <a:cs typeface="Arial" panose="020B0604020202020204" pitchFamily="34" charset="0"/>
              </a:rPr>
              <a:t>Comentários</a:t>
            </a:r>
          </a:p>
          <a:p>
            <a:pPr marL="0" marR="0" lvl="0" indent="0" algn="l" defTabSz="914400" rtl="0" eaLnBrk="0" fontAlgn="base" latinLnBrk="0" hangingPunct="0">
              <a:lnSpc>
                <a:spcPct val="150000"/>
              </a:lnSpc>
              <a:spcBef>
                <a:spcPct val="0"/>
              </a:spcBef>
              <a:spcAft>
                <a:spcPct val="0"/>
              </a:spcAft>
              <a:buClrTx/>
              <a:buSzTx/>
              <a:buFontTx/>
              <a:buNone/>
              <a:tabLst/>
            </a:pPr>
            <a:r>
              <a:rPr kumimoji="0" lang="pt-BR" altLang="pt-BR" sz="2000" b="0" i="0" u="none" strike="noStrike" cap="none" normalizeH="0" baseline="0" dirty="0">
                <a:ln>
                  <a:noFill/>
                </a:ln>
                <a:solidFill>
                  <a:schemeClr val="bg1"/>
                </a:solidFill>
                <a:effectLst/>
                <a:latin typeface="Arial" panose="020B0604020202020204" pitchFamily="34" charset="0"/>
                <a:cs typeface="Arial" panose="020B0604020202020204" pitchFamily="34" charset="0"/>
              </a:rPr>
              <a:t>Os comentários são como um texto de ajuda em seu programa C e são ignorados pelo compilador. Eles começam com /* e terminam com os caracteres */ como mostrado abaixo −</a:t>
            </a:r>
            <a:endParaRPr kumimoji="0" lang="pt-BR" altLang="pt-BR" sz="1800" b="0" i="0" u="none" strike="noStrike" cap="none" normalizeH="0" baseline="0" dirty="0">
              <a:ln>
                <a:noFill/>
              </a:ln>
              <a:solidFill>
                <a:schemeClr val="bg1"/>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pt-BR" altLang="pt-BR" sz="1800" b="0" i="0" u="none" strike="noStrike" cap="none" normalizeH="0" baseline="0" dirty="0">
                <a:ln>
                  <a:noFill/>
                </a:ln>
                <a:solidFill>
                  <a:schemeClr val="bg1"/>
                </a:solidFill>
                <a:effectLst/>
                <a:latin typeface="Courier New" panose="02070309020205020404" pitchFamily="49" charset="0"/>
                <a:cs typeface="Courier New" panose="02070309020205020404" pitchFamily="49" charset="0"/>
              </a:rPr>
              <a:t>/* </a:t>
            </a:r>
            <a:r>
              <a:rPr kumimoji="0" lang="pt-BR" altLang="pt-BR" sz="1800" b="0" i="0" u="none" strike="noStrike" cap="none" normalizeH="0" baseline="0" dirty="0" err="1">
                <a:ln>
                  <a:noFill/>
                </a:ln>
                <a:solidFill>
                  <a:schemeClr val="bg1"/>
                </a:solidFill>
                <a:effectLst/>
                <a:latin typeface="Courier New" panose="02070309020205020404" pitchFamily="49" charset="0"/>
                <a:cs typeface="Courier New" panose="02070309020205020404" pitchFamily="49" charset="0"/>
              </a:rPr>
              <a:t>my</a:t>
            </a:r>
            <a:r>
              <a:rPr kumimoji="0" lang="pt-BR" altLang="pt-BR" sz="1800" b="0" i="0" u="none" strike="noStrike" cap="none" normalizeH="0" baseline="0" dirty="0">
                <a:ln>
                  <a:noFill/>
                </a:ln>
                <a:solidFill>
                  <a:schemeClr val="bg1"/>
                </a:solidFill>
                <a:effectLst/>
                <a:latin typeface="Courier New" panose="02070309020205020404" pitchFamily="49" charset="0"/>
                <a:cs typeface="Courier New" panose="02070309020205020404" pitchFamily="49" charset="0"/>
              </a:rPr>
              <a:t> </a:t>
            </a:r>
            <a:r>
              <a:rPr kumimoji="0" lang="pt-BR" altLang="pt-BR" sz="1800" b="0" i="0" u="none" strike="noStrike" cap="none" normalizeH="0" baseline="0" dirty="0" err="1">
                <a:ln>
                  <a:noFill/>
                </a:ln>
                <a:solidFill>
                  <a:schemeClr val="bg1"/>
                </a:solidFill>
                <a:effectLst/>
                <a:latin typeface="Courier New" panose="02070309020205020404" pitchFamily="49" charset="0"/>
                <a:cs typeface="Courier New" panose="02070309020205020404" pitchFamily="49" charset="0"/>
              </a:rPr>
              <a:t>first</a:t>
            </a:r>
            <a:r>
              <a:rPr kumimoji="0" lang="pt-BR" altLang="pt-BR" sz="1800" b="0" i="0" u="none" strike="noStrike" cap="none" normalizeH="0" baseline="0" dirty="0">
                <a:ln>
                  <a:noFill/>
                </a:ln>
                <a:solidFill>
                  <a:schemeClr val="bg1"/>
                </a:solidFill>
                <a:effectLst/>
                <a:latin typeface="Courier New" panose="02070309020205020404" pitchFamily="49" charset="0"/>
                <a:cs typeface="Courier New" panose="02070309020205020404" pitchFamily="49" charset="0"/>
              </a:rPr>
              <a:t> </a:t>
            </a:r>
            <a:r>
              <a:rPr kumimoji="0" lang="pt-BR" altLang="pt-BR" sz="1800" b="0" i="0" u="none" strike="noStrike" cap="none" normalizeH="0" baseline="0" dirty="0" err="1">
                <a:ln>
                  <a:noFill/>
                </a:ln>
                <a:solidFill>
                  <a:schemeClr val="bg1"/>
                </a:solidFill>
                <a:effectLst/>
                <a:latin typeface="Courier New" panose="02070309020205020404" pitchFamily="49" charset="0"/>
                <a:cs typeface="Courier New" panose="02070309020205020404" pitchFamily="49" charset="0"/>
              </a:rPr>
              <a:t>program</a:t>
            </a:r>
            <a:r>
              <a:rPr kumimoji="0" lang="pt-BR" altLang="pt-BR" sz="1800" b="0" i="0" u="none" strike="noStrike" cap="none" normalizeH="0" baseline="0" dirty="0">
                <a:ln>
                  <a:noFill/>
                </a:ln>
                <a:solidFill>
                  <a:schemeClr val="bg1"/>
                </a:solidFill>
                <a:effectLst/>
                <a:latin typeface="Courier New" panose="02070309020205020404" pitchFamily="49" charset="0"/>
                <a:cs typeface="Courier New" panose="02070309020205020404" pitchFamily="49" charset="0"/>
              </a:rPr>
              <a:t> in C */</a:t>
            </a:r>
            <a:r>
              <a:rPr kumimoji="0" lang="pt-BR" altLang="pt-BR" sz="1200" b="0" i="0" u="none" strike="noStrike" cap="none" normalizeH="0" baseline="0" dirty="0">
                <a:ln>
                  <a:noFill/>
                </a:ln>
                <a:solidFill>
                  <a:schemeClr val="bg1"/>
                </a:solidFill>
                <a:effectLst/>
              </a:rPr>
              <a:t> </a:t>
            </a:r>
            <a:endParaRPr kumimoji="0" lang="pt-BR" altLang="pt-BR" sz="3200" b="0" i="0" u="none" strike="noStrike" cap="none" normalizeH="0" baseline="0" dirty="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50000"/>
              </a:lnSpc>
              <a:spcBef>
                <a:spcPct val="0"/>
              </a:spcBef>
              <a:spcAft>
                <a:spcPct val="0"/>
              </a:spcAft>
              <a:buClrTx/>
              <a:buSzTx/>
              <a:buFontTx/>
              <a:buNone/>
              <a:tabLst/>
            </a:pPr>
            <a:endParaRPr kumimoji="0" lang="pt-BR" altLang="pt-BR" b="0" i="0" u="none" strike="noStrike" cap="none" normalizeH="0" baseline="0" dirty="0">
              <a:ln>
                <a:noFill/>
              </a:ln>
              <a:solidFill>
                <a:schemeClr val="bg1"/>
              </a:solidFill>
              <a:effectLst/>
              <a:latin typeface="Arial" panose="020B0604020202020204" pitchFamily="34" charset="0"/>
            </a:endParaRPr>
          </a:p>
          <a:p>
            <a:pPr lvl="2" algn="just">
              <a:lnSpc>
                <a:spcPct val="150000"/>
              </a:lnSpc>
            </a:pPr>
            <a:endParaRPr lang="pt-BR" b="1" dirty="0">
              <a:solidFill>
                <a:schemeClr val="bg1"/>
              </a:solidFill>
            </a:endParaRPr>
          </a:p>
        </p:txBody>
      </p:sp>
    </p:spTree>
    <p:extLst>
      <p:ext uri="{BB962C8B-B14F-4D97-AF65-F5344CB8AC3E}">
        <p14:creationId xmlns:p14="http://schemas.microsoft.com/office/powerpoint/2010/main" val="25927604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47" name="Picture 1" descr="Autorradiografia em papel branco">
            <a:extLst>
              <a:ext uri="{FF2B5EF4-FFF2-40B4-BE49-F238E27FC236}">
                <a16:creationId xmlns:a16="http://schemas.microsoft.com/office/drawing/2014/main" id="{E929A9F1-9EDB-40F9-884B-2DE41067BB91}"/>
              </a:ext>
            </a:extLst>
          </p:cNvPr>
          <p:cNvPicPr>
            <a:picLocks noChangeAspect="1"/>
          </p:cNvPicPr>
          <p:nvPr/>
        </p:nvPicPr>
        <p:blipFill rotWithShape="1">
          <a:blip r:embed="rId2"/>
          <a:srcRect l="18023" t="3190" b="34860"/>
          <a:stretch/>
        </p:blipFill>
        <p:spPr>
          <a:xfrm>
            <a:off x="0" y="0"/>
            <a:ext cx="12188952" cy="6858000"/>
          </a:xfrm>
          <a:prstGeom prst="rect">
            <a:avLst/>
          </a:prstGeom>
        </p:spPr>
      </p:pic>
      <p:sp>
        <p:nvSpPr>
          <p:cNvPr id="5" name="Retângulo 4">
            <a:extLst>
              <a:ext uri="{FF2B5EF4-FFF2-40B4-BE49-F238E27FC236}">
                <a16:creationId xmlns:a16="http://schemas.microsoft.com/office/drawing/2014/main" id="{14A9EE54-C266-474B-88D4-C78B93010C3D}"/>
              </a:ext>
            </a:extLst>
          </p:cNvPr>
          <p:cNvSpPr/>
          <p:nvPr/>
        </p:nvSpPr>
        <p:spPr>
          <a:xfrm rot="16200000">
            <a:off x="-3019425" y="3019425"/>
            <a:ext cx="6858000" cy="81915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pt-BR" sz="2000" b="1" dirty="0">
                <a:solidFill>
                  <a:schemeClr val="bg1"/>
                </a:solidFill>
              </a:rPr>
              <a:t>Técnico em Informática – TI</a:t>
            </a:r>
          </a:p>
          <a:p>
            <a:r>
              <a:rPr lang="pt-BR" sz="2800" dirty="0"/>
              <a:t>UC09 – Desenvolver Algoritmos</a:t>
            </a:r>
          </a:p>
        </p:txBody>
      </p:sp>
      <p:sp>
        <p:nvSpPr>
          <p:cNvPr id="6" name="Retângulo 5">
            <a:extLst>
              <a:ext uri="{FF2B5EF4-FFF2-40B4-BE49-F238E27FC236}">
                <a16:creationId xmlns:a16="http://schemas.microsoft.com/office/drawing/2014/main" id="{669EEFA8-F4D0-4082-A3FF-437607F4BE83}"/>
              </a:ext>
            </a:extLst>
          </p:cNvPr>
          <p:cNvSpPr/>
          <p:nvPr/>
        </p:nvSpPr>
        <p:spPr>
          <a:xfrm>
            <a:off x="819151" y="647699"/>
            <a:ext cx="10991849" cy="5648325"/>
          </a:xfrm>
          <a:prstGeom prst="rect">
            <a:avLst/>
          </a:prstGeom>
          <a:solidFill>
            <a:schemeClr val="dk1">
              <a:alpha val="90000"/>
            </a:schemeClr>
          </a:solidFill>
        </p:spPr>
        <p:style>
          <a:lnRef idx="2">
            <a:schemeClr val="dk1">
              <a:shade val="50000"/>
            </a:schemeClr>
          </a:lnRef>
          <a:fillRef idx="1">
            <a:schemeClr val="dk1"/>
          </a:fillRef>
          <a:effectRef idx="0">
            <a:schemeClr val="dk1"/>
          </a:effectRef>
          <a:fontRef idx="minor">
            <a:schemeClr val="lt1"/>
          </a:fontRef>
        </p:style>
        <p:txBody>
          <a:bodyPr lIns="720000" rIns="360000" rtlCol="0" anchor="t" anchorCtr="0"/>
          <a:lstStyle/>
          <a:p>
            <a:pPr algn="just">
              <a:lnSpc>
                <a:spcPct val="150000"/>
              </a:lnSpc>
            </a:pPr>
            <a:r>
              <a:rPr lang="pt-BR" sz="2800" b="1" dirty="0">
                <a:solidFill>
                  <a:schemeClr val="bg1"/>
                </a:solidFill>
              </a:rPr>
              <a:t>Linguagem C</a:t>
            </a:r>
          </a:p>
          <a:p>
            <a:pPr marL="0" marR="0" lvl="0" indent="0" algn="l" defTabSz="914400" rtl="0" eaLnBrk="0" fontAlgn="base" latinLnBrk="0" hangingPunct="0">
              <a:lnSpc>
                <a:spcPct val="150000"/>
              </a:lnSpc>
              <a:spcBef>
                <a:spcPct val="0"/>
              </a:spcBef>
              <a:spcAft>
                <a:spcPct val="0"/>
              </a:spcAft>
              <a:buClrTx/>
              <a:buSzTx/>
              <a:buFontTx/>
              <a:buNone/>
              <a:tabLst/>
            </a:pPr>
            <a:r>
              <a:rPr kumimoji="0" lang="pt-BR" altLang="pt-BR" sz="3200" b="0" i="0" u="none" strike="noStrike" cap="none" normalizeH="0" baseline="0" dirty="0">
                <a:ln>
                  <a:noFill/>
                </a:ln>
                <a:solidFill>
                  <a:schemeClr val="bg1"/>
                </a:solidFill>
                <a:effectLst/>
                <a:latin typeface="Arial" panose="020B0604020202020204" pitchFamily="34" charset="0"/>
                <a:cs typeface="Arial" panose="020B0604020202020204" pitchFamily="34" charset="0"/>
              </a:rPr>
              <a:t>Identificadores</a:t>
            </a:r>
          </a:p>
          <a:p>
            <a:pPr marL="0" marR="0" lvl="0" indent="0" algn="l" defTabSz="914400" rtl="0" eaLnBrk="0" fontAlgn="base" latinLnBrk="0" hangingPunct="0">
              <a:lnSpc>
                <a:spcPct val="150000"/>
              </a:lnSpc>
              <a:spcBef>
                <a:spcPct val="0"/>
              </a:spcBef>
              <a:spcAft>
                <a:spcPct val="0"/>
              </a:spcAft>
              <a:buClrTx/>
              <a:buSzTx/>
              <a:buFontTx/>
              <a:buNone/>
              <a:tabLst/>
            </a:pPr>
            <a:r>
              <a:rPr kumimoji="0" lang="pt-BR" altLang="pt-BR" b="0" i="0" u="none" strike="noStrike" cap="none" normalizeH="0" baseline="0" dirty="0">
                <a:ln>
                  <a:noFill/>
                </a:ln>
                <a:solidFill>
                  <a:schemeClr val="bg1"/>
                </a:solidFill>
                <a:effectLst/>
                <a:latin typeface="Arial" panose="020B0604020202020204" pitchFamily="34" charset="0"/>
                <a:cs typeface="Arial" panose="020B0604020202020204" pitchFamily="34" charset="0"/>
              </a:rPr>
              <a:t>O identificador em C é um nome usado para identificar uma variável, constante, função ou qualquer outro item definido pelo usuário. Um identificador começa com uma letra A </a:t>
            </a:r>
            <a:r>
              <a:rPr kumimoji="0" lang="pt-BR" altLang="pt-BR" b="0" i="0" u="none" strike="noStrike" cap="none" normalizeH="0" baseline="0" dirty="0" err="1">
                <a:ln>
                  <a:noFill/>
                </a:ln>
                <a:solidFill>
                  <a:schemeClr val="bg1"/>
                </a:solidFill>
                <a:effectLst/>
                <a:latin typeface="Arial" panose="020B0604020202020204" pitchFamily="34" charset="0"/>
                <a:cs typeface="Arial" panose="020B0604020202020204" pitchFamily="34" charset="0"/>
              </a:rPr>
              <a:t>a</a:t>
            </a:r>
            <a:r>
              <a:rPr kumimoji="0" lang="pt-BR" altLang="pt-BR" b="0" i="0" u="none" strike="noStrike" cap="none" normalizeH="0" baseline="0" dirty="0">
                <a:ln>
                  <a:noFill/>
                </a:ln>
                <a:solidFill>
                  <a:schemeClr val="bg1"/>
                </a:solidFill>
                <a:effectLst/>
                <a:latin typeface="Arial" panose="020B0604020202020204" pitchFamily="34" charset="0"/>
                <a:cs typeface="Arial" panose="020B0604020202020204" pitchFamily="34" charset="0"/>
              </a:rPr>
              <a:t> Z, a </a:t>
            </a:r>
            <a:r>
              <a:rPr kumimoji="0" lang="pt-BR" altLang="pt-BR" b="0" i="0" u="none" strike="noStrike" cap="none" normalizeH="0" baseline="0" dirty="0" err="1">
                <a:ln>
                  <a:noFill/>
                </a:ln>
                <a:solidFill>
                  <a:schemeClr val="bg1"/>
                </a:solidFill>
                <a:effectLst/>
                <a:latin typeface="Arial" panose="020B0604020202020204" pitchFamily="34" charset="0"/>
                <a:cs typeface="Arial" panose="020B0604020202020204" pitchFamily="34" charset="0"/>
              </a:rPr>
              <a:t>a</a:t>
            </a:r>
            <a:r>
              <a:rPr kumimoji="0" lang="pt-BR" altLang="pt-BR" b="0" i="0" u="none" strike="noStrike" cap="none" normalizeH="0" baseline="0" dirty="0">
                <a:ln>
                  <a:noFill/>
                </a:ln>
                <a:solidFill>
                  <a:schemeClr val="bg1"/>
                </a:solidFill>
                <a:effectLst/>
                <a:latin typeface="Arial" panose="020B0604020202020204" pitchFamily="34" charset="0"/>
                <a:cs typeface="Arial" panose="020B0604020202020204" pitchFamily="34" charset="0"/>
              </a:rPr>
              <a:t> z ou um sublinhado '_' seguido por zero ou mais letras, sublinhados e dígitos (0 a 9).</a:t>
            </a:r>
          </a:p>
          <a:p>
            <a:pPr marL="0" marR="0" lvl="0" indent="0" algn="l" defTabSz="914400" rtl="0" eaLnBrk="0" fontAlgn="base" latinLnBrk="0" hangingPunct="0">
              <a:lnSpc>
                <a:spcPct val="150000"/>
              </a:lnSpc>
              <a:spcBef>
                <a:spcPct val="0"/>
              </a:spcBef>
              <a:spcAft>
                <a:spcPct val="0"/>
              </a:spcAft>
              <a:buClrTx/>
              <a:buSzTx/>
              <a:buFontTx/>
              <a:buNone/>
              <a:tabLst/>
            </a:pPr>
            <a:endParaRPr kumimoji="0" lang="pt-BR" altLang="pt-BR" b="0" i="0" u="none" strike="noStrike" cap="none" normalizeH="0" baseline="0" dirty="0">
              <a:ln>
                <a:noFill/>
              </a:ln>
              <a:solidFill>
                <a:schemeClr val="bg1"/>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pt-BR" altLang="pt-BR" b="0" i="0" u="none" strike="noStrike" cap="none" normalizeH="0" baseline="0" dirty="0">
                <a:ln>
                  <a:noFill/>
                </a:ln>
                <a:solidFill>
                  <a:schemeClr val="bg1"/>
                </a:solidFill>
                <a:effectLst/>
                <a:latin typeface="Arial" panose="020B0604020202020204" pitchFamily="34" charset="0"/>
                <a:cs typeface="Arial" panose="020B0604020202020204" pitchFamily="34" charset="0"/>
              </a:rPr>
              <a:t>C não permite caracteres de pontuação como @, $ e % em identificadores. C é uma linguagem de programação sensível a maiúsculas e minúsculas . Assim, Nome e nome são dois identificadores diferentes em C. Aqui estão alguns exemplos de identificadores aceitáveis ​​−</a:t>
            </a:r>
            <a:endParaRPr kumimoji="0" lang="pt-BR" altLang="pt-BR" b="0" i="0" u="none" strike="noStrike" cap="none" normalizeH="0" baseline="0" dirty="0">
              <a:ln>
                <a:noFill/>
              </a:ln>
              <a:solidFill>
                <a:schemeClr val="bg1"/>
              </a:solidFill>
              <a:effectLst/>
              <a:latin typeface="Arial" panose="020B0604020202020204" pitchFamily="34" charset="0"/>
            </a:endParaRPr>
          </a:p>
          <a:p>
            <a:pPr lvl="2" algn="just">
              <a:lnSpc>
                <a:spcPct val="150000"/>
              </a:lnSpc>
            </a:pPr>
            <a:endParaRPr lang="pt-BR" b="1" dirty="0">
              <a:solidFill>
                <a:schemeClr val="bg1"/>
              </a:solidFill>
            </a:endParaRPr>
          </a:p>
        </p:txBody>
      </p:sp>
      <p:pic>
        <p:nvPicPr>
          <p:cNvPr id="3" name="Imagem 2">
            <a:extLst>
              <a:ext uri="{FF2B5EF4-FFF2-40B4-BE49-F238E27FC236}">
                <a16:creationId xmlns:a16="http://schemas.microsoft.com/office/drawing/2014/main" id="{584B27A4-7E0F-499B-8833-489995A3A0B6}"/>
              </a:ext>
            </a:extLst>
          </p:cNvPr>
          <p:cNvPicPr>
            <a:picLocks noChangeAspect="1"/>
          </p:cNvPicPr>
          <p:nvPr/>
        </p:nvPicPr>
        <p:blipFill>
          <a:blip r:embed="rId3"/>
          <a:stretch>
            <a:fillRect/>
          </a:stretch>
        </p:blipFill>
        <p:spPr>
          <a:xfrm>
            <a:off x="2446695" y="5044716"/>
            <a:ext cx="7179085" cy="1017357"/>
          </a:xfrm>
          <a:prstGeom prst="rect">
            <a:avLst/>
          </a:prstGeom>
        </p:spPr>
      </p:pic>
    </p:spTree>
    <p:extLst>
      <p:ext uri="{BB962C8B-B14F-4D97-AF65-F5344CB8AC3E}">
        <p14:creationId xmlns:p14="http://schemas.microsoft.com/office/powerpoint/2010/main" val="317158345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47" name="Picture 1" descr="Autorradiografia em papel branco">
            <a:extLst>
              <a:ext uri="{FF2B5EF4-FFF2-40B4-BE49-F238E27FC236}">
                <a16:creationId xmlns:a16="http://schemas.microsoft.com/office/drawing/2014/main" id="{E929A9F1-9EDB-40F9-884B-2DE41067BB91}"/>
              </a:ext>
            </a:extLst>
          </p:cNvPr>
          <p:cNvPicPr>
            <a:picLocks noChangeAspect="1"/>
          </p:cNvPicPr>
          <p:nvPr/>
        </p:nvPicPr>
        <p:blipFill rotWithShape="1">
          <a:blip r:embed="rId2"/>
          <a:srcRect l="18023" t="3190" b="34860"/>
          <a:stretch/>
        </p:blipFill>
        <p:spPr>
          <a:xfrm>
            <a:off x="0" y="0"/>
            <a:ext cx="12188952" cy="6858000"/>
          </a:xfrm>
          <a:prstGeom prst="rect">
            <a:avLst/>
          </a:prstGeom>
        </p:spPr>
      </p:pic>
      <p:sp>
        <p:nvSpPr>
          <p:cNvPr id="5" name="Retângulo 4">
            <a:extLst>
              <a:ext uri="{FF2B5EF4-FFF2-40B4-BE49-F238E27FC236}">
                <a16:creationId xmlns:a16="http://schemas.microsoft.com/office/drawing/2014/main" id="{14A9EE54-C266-474B-88D4-C78B93010C3D}"/>
              </a:ext>
            </a:extLst>
          </p:cNvPr>
          <p:cNvSpPr/>
          <p:nvPr/>
        </p:nvSpPr>
        <p:spPr>
          <a:xfrm rot="16200000">
            <a:off x="-3019425" y="3019425"/>
            <a:ext cx="6858000" cy="81915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pt-BR" sz="2000" b="1" dirty="0">
                <a:solidFill>
                  <a:schemeClr val="bg1"/>
                </a:solidFill>
              </a:rPr>
              <a:t>Técnico em Informática – TI</a:t>
            </a:r>
          </a:p>
          <a:p>
            <a:r>
              <a:rPr lang="pt-BR" sz="2800" dirty="0"/>
              <a:t>UC09 – Desenvolver Algoritmos</a:t>
            </a:r>
          </a:p>
        </p:txBody>
      </p:sp>
      <p:sp>
        <p:nvSpPr>
          <p:cNvPr id="6" name="Retângulo 5">
            <a:extLst>
              <a:ext uri="{FF2B5EF4-FFF2-40B4-BE49-F238E27FC236}">
                <a16:creationId xmlns:a16="http://schemas.microsoft.com/office/drawing/2014/main" id="{669EEFA8-F4D0-4082-A3FF-437607F4BE83}"/>
              </a:ext>
            </a:extLst>
          </p:cNvPr>
          <p:cNvSpPr/>
          <p:nvPr/>
        </p:nvSpPr>
        <p:spPr>
          <a:xfrm>
            <a:off x="819151" y="647699"/>
            <a:ext cx="10991849" cy="6107062"/>
          </a:xfrm>
          <a:prstGeom prst="rect">
            <a:avLst/>
          </a:prstGeom>
          <a:solidFill>
            <a:schemeClr val="dk1">
              <a:alpha val="90000"/>
            </a:schemeClr>
          </a:solidFill>
        </p:spPr>
        <p:style>
          <a:lnRef idx="2">
            <a:schemeClr val="dk1">
              <a:shade val="50000"/>
            </a:schemeClr>
          </a:lnRef>
          <a:fillRef idx="1">
            <a:schemeClr val="dk1"/>
          </a:fillRef>
          <a:effectRef idx="0">
            <a:schemeClr val="dk1"/>
          </a:effectRef>
          <a:fontRef idx="minor">
            <a:schemeClr val="lt1"/>
          </a:fontRef>
        </p:style>
        <p:txBody>
          <a:bodyPr lIns="720000" rIns="360000" rtlCol="0" anchor="t" anchorCtr="0"/>
          <a:lstStyle/>
          <a:p>
            <a:pPr algn="just">
              <a:lnSpc>
                <a:spcPct val="150000"/>
              </a:lnSpc>
            </a:pPr>
            <a:r>
              <a:rPr lang="pt-BR" sz="2800" b="1" dirty="0">
                <a:solidFill>
                  <a:schemeClr val="bg1"/>
                </a:solidFill>
              </a:rPr>
              <a:t>Linguagem C</a:t>
            </a:r>
          </a:p>
          <a:p>
            <a:pPr marL="0" marR="0" lvl="0" indent="0" algn="l" defTabSz="914400" rtl="0" eaLnBrk="0" fontAlgn="base" latinLnBrk="0" hangingPunct="0">
              <a:lnSpc>
                <a:spcPct val="150000"/>
              </a:lnSpc>
              <a:spcBef>
                <a:spcPct val="0"/>
              </a:spcBef>
              <a:spcAft>
                <a:spcPct val="0"/>
              </a:spcAft>
              <a:buClrTx/>
              <a:buSzTx/>
              <a:buFontTx/>
              <a:buNone/>
              <a:tabLst/>
            </a:pPr>
            <a:r>
              <a:rPr kumimoji="0" lang="pt-BR" altLang="pt-BR" sz="3200" b="0" i="0" u="none" strike="noStrike" cap="none" normalizeH="0" baseline="0" dirty="0">
                <a:ln>
                  <a:noFill/>
                </a:ln>
                <a:solidFill>
                  <a:schemeClr val="bg1"/>
                </a:solidFill>
                <a:effectLst/>
                <a:latin typeface="Arial" panose="020B0604020202020204" pitchFamily="34" charset="0"/>
                <a:cs typeface="Arial" panose="020B0604020202020204" pitchFamily="34" charset="0"/>
              </a:rPr>
              <a:t>Palavras-chave</a:t>
            </a:r>
          </a:p>
          <a:p>
            <a:pPr marL="0" marR="0" lvl="0" indent="0" algn="l" defTabSz="914400" rtl="0" eaLnBrk="0" fontAlgn="base" latinLnBrk="0" hangingPunct="0">
              <a:lnSpc>
                <a:spcPct val="150000"/>
              </a:lnSpc>
              <a:spcBef>
                <a:spcPct val="0"/>
              </a:spcBef>
              <a:spcAft>
                <a:spcPct val="0"/>
              </a:spcAft>
              <a:buClrTx/>
              <a:buSzTx/>
              <a:buFontTx/>
              <a:buNone/>
              <a:tabLst/>
            </a:pPr>
            <a:r>
              <a:rPr kumimoji="0" lang="pt-BR" altLang="pt-BR" b="0" i="0" u="none" strike="noStrike" cap="none" normalizeH="0" baseline="0" dirty="0">
                <a:ln>
                  <a:noFill/>
                </a:ln>
                <a:solidFill>
                  <a:schemeClr val="bg1"/>
                </a:solidFill>
                <a:effectLst/>
                <a:latin typeface="Arial" panose="020B0604020202020204" pitchFamily="34" charset="0"/>
                <a:cs typeface="Arial" panose="020B0604020202020204" pitchFamily="34" charset="0"/>
              </a:rPr>
              <a:t>A lista a seguir mostra as palavras reservadas em C. Essas palavras reservadas não podem ser usadas como constantes ou variáveis ​​ou quaisquer outros nomes de identificadores.​​−</a:t>
            </a:r>
            <a:endParaRPr kumimoji="0" lang="pt-BR" altLang="pt-BR" b="0" i="0" u="none" strike="noStrike" cap="none" normalizeH="0" baseline="0" dirty="0">
              <a:ln>
                <a:noFill/>
              </a:ln>
              <a:solidFill>
                <a:schemeClr val="bg1"/>
              </a:solidFill>
              <a:effectLst/>
              <a:latin typeface="Arial" panose="020B0604020202020204" pitchFamily="34" charset="0"/>
            </a:endParaRPr>
          </a:p>
          <a:p>
            <a:pPr lvl="2" algn="just">
              <a:lnSpc>
                <a:spcPct val="150000"/>
              </a:lnSpc>
            </a:pPr>
            <a:endParaRPr lang="pt-BR" b="1" dirty="0">
              <a:solidFill>
                <a:schemeClr val="bg1"/>
              </a:solidFill>
            </a:endParaRPr>
          </a:p>
        </p:txBody>
      </p:sp>
      <p:pic>
        <p:nvPicPr>
          <p:cNvPr id="8" name="Imagem 7">
            <a:extLst>
              <a:ext uri="{FF2B5EF4-FFF2-40B4-BE49-F238E27FC236}">
                <a16:creationId xmlns:a16="http://schemas.microsoft.com/office/drawing/2014/main" id="{D5DD5B31-FE0C-49F9-BD56-BAC3E367DA32}"/>
              </a:ext>
            </a:extLst>
          </p:cNvPr>
          <p:cNvPicPr>
            <a:picLocks noChangeAspect="1"/>
          </p:cNvPicPr>
          <p:nvPr/>
        </p:nvPicPr>
        <p:blipFill>
          <a:blip r:embed="rId3"/>
          <a:stretch>
            <a:fillRect/>
          </a:stretch>
        </p:blipFill>
        <p:spPr>
          <a:xfrm>
            <a:off x="2723074" y="2990388"/>
            <a:ext cx="6981825" cy="3590925"/>
          </a:xfrm>
          <a:prstGeom prst="rect">
            <a:avLst/>
          </a:prstGeom>
        </p:spPr>
      </p:pic>
    </p:spTree>
    <p:extLst>
      <p:ext uri="{BB962C8B-B14F-4D97-AF65-F5344CB8AC3E}">
        <p14:creationId xmlns:p14="http://schemas.microsoft.com/office/powerpoint/2010/main" val="150531732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47" name="Picture 1" descr="Autorradiografia em papel branco">
            <a:extLst>
              <a:ext uri="{FF2B5EF4-FFF2-40B4-BE49-F238E27FC236}">
                <a16:creationId xmlns:a16="http://schemas.microsoft.com/office/drawing/2014/main" id="{E929A9F1-9EDB-40F9-884B-2DE41067BB91}"/>
              </a:ext>
            </a:extLst>
          </p:cNvPr>
          <p:cNvPicPr>
            <a:picLocks noChangeAspect="1"/>
          </p:cNvPicPr>
          <p:nvPr/>
        </p:nvPicPr>
        <p:blipFill rotWithShape="1">
          <a:blip r:embed="rId2"/>
          <a:srcRect l="18023" t="3190" b="34860"/>
          <a:stretch/>
        </p:blipFill>
        <p:spPr>
          <a:xfrm>
            <a:off x="0" y="0"/>
            <a:ext cx="12188952" cy="6858000"/>
          </a:xfrm>
          <a:prstGeom prst="rect">
            <a:avLst/>
          </a:prstGeom>
        </p:spPr>
      </p:pic>
      <p:sp>
        <p:nvSpPr>
          <p:cNvPr id="5" name="Retângulo 4">
            <a:extLst>
              <a:ext uri="{FF2B5EF4-FFF2-40B4-BE49-F238E27FC236}">
                <a16:creationId xmlns:a16="http://schemas.microsoft.com/office/drawing/2014/main" id="{14A9EE54-C266-474B-88D4-C78B93010C3D}"/>
              </a:ext>
            </a:extLst>
          </p:cNvPr>
          <p:cNvSpPr/>
          <p:nvPr/>
        </p:nvSpPr>
        <p:spPr>
          <a:xfrm rot="16200000">
            <a:off x="-3019425" y="3019425"/>
            <a:ext cx="6858000" cy="81915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pt-BR" sz="2000" b="1" dirty="0">
                <a:solidFill>
                  <a:schemeClr val="bg1"/>
                </a:solidFill>
              </a:rPr>
              <a:t>Técnico em Informática – TI</a:t>
            </a:r>
          </a:p>
          <a:p>
            <a:r>
              <a:rPr lang="pt-BR" sz="2800" dirty="0"/>
              <a:t>UC09 – Desenvolver Algoritmos</a:t>
            </a:r>
          </a:p>
        </p:txBody>
      </p:sp>
      <p:sp>
        <p:nvSpPr>
          <p:cNvPr id="6" name="Retângulo 5">
            <a:extLst>
              <a:ext uri="{FF2B5EF4-FFF2-40B4-BE49-F238E27FC236}">
                <a16:creationId xmlns:a16="http://schemas.microsoft.com/office/drawing/2014/main" id="{669EEFA8-F4D0-4082-A3FF-437607F4BE83}"/>
              </a:ext>
            </a:extLst>
          </p:cNvPr>
          <p:cNvSpPr/>
          <p:nvPr/>
        </p:nvSpPr>
        <p:spPr>
          <a:xfrm>
            <a:off x="819151" y="647699"/>
            <a:ext cx="10991849" cy="6107062"/>
          </a:xfrm>
          <a:prstGeom prst="rect">
            <a:avLst/>
          </a:prstGeom>
          <a:solidFill>
            <a:schemeClr val="dk1">
              <a:alpha val="90000"/>
            </a:schemeClr>
          </a:solidFill>
        </p:spPr>
        <p:style>
          <a:lnRef idx="2">
            <a:schemeClr val="dk1">
              <a:shade val="50000"/>
            </a:schemeClr>
          </a:lnRef>
          <a:fillRef idx="1">
            <a:schemeClr val="dk1"/>
          </a:fillRef>
          <a:effectRef idx="0">
            <a:schemeClr val="dk1"/>
          </a:effectRef>
          <a:fontRef idx="minor">
            <a:schemeClr val="lt1"/>
          </a:fontRef>
        </p:style>
        <p:txBody>
          <a:bodyPr lIns="720000" rIns="360000" rtlCol="0" anchor="t" anchorCtr="0"/>
          <a:lstStyle/>
          <a:p>
            <a:pPr algn="just">
              <a:lnSpc>
                <a:spcPct val="150000"/>
              </a:lnSpc>
            </a:pPr>
            <a:r>
              <a:rPr lang="pt-BR" sz="2800" b="1" dirty="0">
                <a:solidFill>
                  <a:schemeClr val="bg1"/>
                </a:solidFill>
              </a:rPr>
              <a:t>Linguagem C</a:t>
            </a:r>
          </a:p>
          <a:p>
            <a:pPr marL="0" marR="0" lvl="0" indent="0" algn="l" defTabSz="914400" rtl="0" eaLnBrk="0" fontAlgn="base" latinLnBrk="0" hangingPunct="0">
              <a:lnSpc>
                <a:spcPct val="150000"/>
              </a:lnSpc>
              <a:spcBef>
                <a:spcPct val="0"/>
              </a:spcBef>
              <a:spcAft>
                <a:spcPct val="0"/>
              </a:spcAft>
              <a:buClrTx/>
              <a:buSzTx/>
              <a:buFontTx/>
              <a:buNone/>
              <a:tabLst/>
            </a:pPr>
            <a:r>
              <a:rPr kumimoji="0" lang="pt-BR" altLang="pt-BR" sz="3200" b="0" i="0" u="none" strike="noStrike" cap="none" normalizeH="0" baseline="0" dirty="0">
                <a:ln>
                  <a:noFill/>
                </a:ln>
                <a:solidFill>
                  <a:schemeClr val="bg1"/>
                </a:solidFill>
                <a:effectLst/>
                <a:latin typeface="Arial" panose="020B0604020202020204" pitchFamily="34" charset="0"/>
                <a:cs typeface="Arial" panose="020B0604020202020204" pitchFamily="34" charset="0"/>
              </a:rPr>
              <a:t>Tipos de dados</a:t>
            </a:r>
          </a:p>
          <a:p>
            <a:pPr marL="0" marR="0" lvl="0" indent="0" algn="l" defTabSz="914400" rtl="0" eaLnBrk="0" fontAlgn="base" latinLnBrk="0" hangingPunct="0">
              <a:lnSpc>
                <a:spcPct val="150000"/>
              </a:lnSpc>
              <a:spcBef>
                <a:spcPct val="0"/>
              </a:spcBef>
              <a:spcAft>
                <a:spcPct val="0"/>
              </a:spcAft>
              <a:buClrTx/>
              <a:buSzTx/>
              <a:buFontTx/>
              <a:buNone/>
              <a:tabLst/>
            </a:pPr>
            <a:r>
              <a:rPr kumimoji="0" lang="pt-BR" altLang="pt-BR" b="0" i="0" u="none" strike="noStrike" cap="none" normalizeH="0" baseline="0" dirty="0">
                <a:ln>
                  <a:noFill/>
                </a:ln>
                <a:solidFill>
                  <a:schemeClr val="bg1"/>
                </a:solidFill>
                <a:effectLst/>
                <a:latin typeface="Arial" panose="020B0604020202020204" pitchFamily="34" charset="0"/>
                <a:cs typeface="Arial" panose="020B0604020202020204" pitchFamily="34" charset="0"/>
              </a:rPr>
              <a:t>Os tipos de dados em c referem-se a um sistema extensivo usado para declarar variáveis ​​ou funções de diferentes tipos. O tipo de uma variável determina quanto espaço ela ocupa no armazenamento e como o padrão de bits armazenado é interpretado.</a:t>
            </a:r>
            <a:endParaRPr lang="pt-BR" b="1" dirty="0">
              <a:solidFill>
                <a:schemeClr val="bg1"/>
              </a:solidFill>
            </a:endParaRPr>
          </a:p>
        </p:txBody>
      </p:sp>
    </p:spTree>
    <p:extLst>
      <p:ext uri="{BB962C8B-B14F-4D97-AF65-F5344CB8AC3E}">
        <p14:creationId xmlns:p14="http://schemas.microsoft.com/office/powerpoint/2010/main" val="238490412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47" name="Picture 1" descr="Autorradiografia em papel branco">
            <a:extLst>
              <a:ext uri="{FF2B5EF4-FFF2-40B4-BE49-F238E27FC236}">
                <a16:creationId xmlns:a16="http://schemas.microsoft.com/office/drawing/2014/main" id="{E929A9F1-9EDB-40F9-884B-2DE41067BB91}"/>
              </a:ext>
            </a:extLst>
          </p:cNvPr>
          <p:cNvPicPr>
            <a:picLocks noChangeAspect="1"/>
          </p:cNvPicPr>
          <p:nvPr/>
        </p:nvPicPr>
        <p:blipFill rotWithShape="1">
          <a:blip r:embed="rId2"/>
          <a:srcRect l="18023" t="3190" b="34860"/>
          <a:stretch/>
        </p:blipFill>
        <p:spPr>
          <a:xfrm>
            <a:off x="0" y="0"/>
            <a:ext cx="12188952" cy="6858000"/>
          </a:xfrm>
          <a:prstGeom prst="rect">
            <a:avLst/>
          </a:prstGeom>
        </p:spPr>
      </p:pic>
      <p:sp>
        <p:nvSpPr>
          <p:cNvPr id="5" name="Retângulo 4">
            <a:extLst>
              <a:ext uri="{FF2B5EF4-FFF2-40B4-BE49-F238E27FC236}">
                <a16:creationId xmlns:a16="http://schemas.microsoft.com/office/drawing/2014/main" id="{14A9EE54-C266-474B-88D4-C78B93010C3D}"/>
              </a:ext>
            </a:extLst>
          </p:cNvPr>
          <p:cNvSpPr/>
          <p:nvPr/>
        </p:nvSpPr>
        <p:spPr>
          <a:xfrm rot="16200000">
            <a:off x="-3019425" y="3019425"/>
            <a:ext cx="6858000" cy="81915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pt-BR" sz="2000" b="1" dirty="0">
                <a:solidFill>
                  <a:schemeClr val="bg1"/>
                </a:solidFill>
              </a:rPr>
              <a:t>Técnico em Informática – TI</a:t>
            </a:r>
          </a:p>
          <a:p>
            <a:r>
              <a:rPr lang="pt-BR" sz="2800" dirty="0"/>
              <a:t>UC09 – Desenvolver Algoritmos</a:t>
            </a:r>
          </a:p>
        </p:txBody>
      </p:sp>
      <p:sp>
        <p:nvSpPr>
          <p:cNvPr id="6" name="Retângulo 5">
            <a:extLst>
              <a:ext uri="{FF2B5EF4-FFF2-40B4-BE49-F238E27FC236}">
                <a16:creationId xmlns:a16="http://schemas.microsoft.com/office/drawing/2014/main" id="{669EEFA8-F4D0-4082-A3FF-437607F4BE83}"/>
              </a:ext>
            </a:extLst>
          </p:cNvPr>
          <p:cNvSpPr/>
          <p:nvPr/>
        </p:nvSpPr>
        <p:spPr>
          <a:xfrm>
            <a:off x="819151" y="647699"/>
            <a:ext cx="10991849" cy="6107062"/>
          </a:xfrm>
          <a:prstGeom prst="rect">
            <a:avLst/>
          </a:prstGeom>
          <a:solidFill>
            <a:schemeClr val="dk1">
              <a:alpha val="90000"/>
            </a:schemeClr>
          </a:solidFill>
        </p:spPr>
        <p:style>
          <a:lnRef idx="2">
            <a:schemeClr val="dk1">
              <a:shade val="50000"/>
            </a:schemeClr>
          </a:lnRef>
          <a:fillRef idx="1">
            <a:schemeClr val="dk1"/>
          </a:fillRef>
          <a:effectRef idx="0">
            <a:schemeClr val="dk1"/>
          </a:effectRef>
          <a:fontRef idx="minor">
            <a:schemeClr val="lt1"/>
          </a:fontRef>
        </p:style>
        <p:txBody>
          <a:bodyPr lIns="720000" rIns="360000" rtlCol="0" anchor="t" anchorCtr="0"/>
          <a:lstStyle/>
          <a:p>
            <a:pPr algn="just">
              <a:lnSpc>
                <a:spcPct val="150000"/>
              </a:lnSpc>
            </a:pPr>
            <a:r>
              <a:rPr lang="pt-BR" sz="2800" b="1" dirty="0">
                <a:solidFill>
                  <a:schemeClr val="bg1"/>
                </a:solidFill>
              </a:rPr>
              <a:t>Linguagem C</a:t>
            </a:r>
          </a:p>
          <a:p>
            <a:pPr marL="0" marR="0" lvl="0" indent="0" algn="l" defTabSz="914400" rtl="0" eaLnBrk="0" fontAlgn="base" latinLnBrk="0" hangingPunct="0">
              <a:lnSpc>
                <a:spcPct val="150000"/>
              </a:lnSpc>
              <a:spcBef>
                <a:spcPct val="0"/>
              </a:spcBef>
              <a:spcAft>
                <a:spcPct val="0"/>
              </a:spcAft>
              <a:buClrTx/>
              <a:buSzTx/>
              <a:buFontTx/>
              <a:buNone/>
              <a:tabLst/>
            </a:pPr>
            <a:r>
              <a:rPr kumimoji="0" lang="pt-BR" altLang="pt-BR" sz="3200" b="0" i="0" u="none" strike="noStrike" cap="none" normalizeH="0" baseline="0" dirty="0">
                <a:ln>
                  <a:noFill/>
                </a:ln>
                <a:solidFill>
                  <a:schemeClr val="bg1"/>
                </a:solidFill>
                <a:effectLst/>
                <a:latin typeface="Arial" panose="020B0604020202020204" pitchFamily="34" charset="0"/>
                <a:cs typeface="Arial" panose="020B0604020202020204" pitchFamily="34" charset="0"/>
              </a:rPr>
              <a:t>Tipos de dados</a:t>
            </a:r>
          </a:p>
          <a:p>
            <a:pPr marL="0" marR="0" lvl="0" indent="0" algn="l" defTabSz="914400" rtl="0" eaLnBrk="0" fontAlgn="base" latinLnBrk="0" hangingPunct="0">
              <a:lnSpc>
                <a:spcPct val="150000"/>
              </a:lnSpc>
              <a:spcBef>
                <a:spcPct val="0"/>
              </a:spcBef>
              <a:spcAft>
                <a:spcPct val="0"/>
              </a:spcAft>
              <a:buClrTx/>
              <a:buSzTx/>
              <a:buFontTx/>
              <a:buNone/>
              <a:tabLst/>
            </a:pPr>
            <a:r>
              <a:rPr kumimoji="0" lang="pt-BR" altLang="pt-BR" b="0" i="0" u="none" strike="noStrike" cap="none" normalizeH="0" baseline="0" dirty="0">
                <a:ln>
                  <a:noFill/>
                </a:ln>
                <a:solidFill>
                  <a:schemeClr val="bg1"/>
                </a:solidFill>
                <a:effectLst/>
                <a:latin typeface="Arial" panose="020B0604020202020204" pitchFamily="34" charset="0"/>
                <a:cs typeface="Arial" panose="020B0604020202020204" pitchFamily="34" charset="0"/>
              </a:rPr>
              <a:t>Os tipos de dados em c referem-se a um sistema extensivo usado para declarar variáveis ​​ou funções de diferentes tipos. O tipo de uma variável determina quanto espaço ela ocupa no armazenamento e como o padrão de bits armazenado é interpretado.</a:t>
            </a:r>
            <a:endParaRPr lang="pt-BR" b="1" dirty="0">
              <a:solidFill>
                <a:schemeClr val="bg1"/>
              </a:solidFill>
            </a:endParaRPr>
          </a:p>
        </p:txBody>
      </p:sp>
    </p:spTree>
    <p:extLst>
      <p:ext uri="{BB962C8B-B14F-4D97-AF65-F5344CB8AC3E}">
        <p14:creationId xmlns:p14="http://schemas.microsoft.com/office/powerpoint/2010/main" val="109143705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47" name="Picture 1" descr="Autorradiografia em papel branco">
            <a:extLst>
              <a:ext uri="{FF2B5EF4-FFF2-40B4-BE49-F238E27FC236}">
                <a16:creationId xmlns:a16="http://schemas.microsoft.com/office/drawing/2014/main" id="{E929A9F1-9EDB-40F9-884B-2DE41067BB91}"/>
              </a:ext>
            </a:extLst>
          </p:cNvPr>
          <p:cNvPicPr>
            <a:picLocks noChangeAspect="1"/>
          </p:cNvPicPr>
          <p:nvPr/>
        </p:nvPicPr>
        <p:blipFill rotWithShape="1">
          <a:blip r:embed="rId2"/>
          <a:srcRect l="18023" t="3190" b="34860"/>
          <a:stretch/>
        </p:blipFill>
        <p:spPr>
          <a:xfrm>
            <a:off x="0" y="0"/>
            <a:ext cx="12188952" cy="6858000"/>
          </a:xfrm>
          <a:prstGeom prst="rect">
            <a:avLst/>
          </a:prstGeom>
        </p:spPr>
      </p:pic>
      <p:sp>
        <p:nvSpPr>
          <p:cNvPr id="5" name="Retângulo 4">
            <a:extLst>
              <a:ext uri="{FF2B5EF4-FFF2-40B4-BE49-F238E27FC236}">
                <a16:creationId xmlns:a16="http://schemas.microsoft.com/office/drawing/2014/main" id="{14A9EE54-C266-474B-88D4-C78B93010C3D}"/>
              </a:ext>
            </a:extLst>
          </p:cNvPr>
          <p:cNvSpPr/>
          <p:nvPr/>
        </p:nvSpPr>
        <p:spPr>
          <a:xfrm rot="16200000">
            <a:off x="-3019425" y="3019425"/>
            <a:ext cx="6858000" cy="81915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pt-BR" sz="2000" b="1" dirty="0">
                <a:solidFill>
                  <a:schemeClr val="bg1"/>
                </a:solidFill>
              </a:rPr>
              <a:t>Técnico em Informática – TI</a:t>
            </a:r>
          </a:p>
          <a:p>
            <a:r>
              <a:rPr lang="pt-BR" sz="2800" dirty="0"/>
              <a:t>UC09 – Desenvolver Algoritmos</a:t>
            </a:r>
          </a:p>
        </p:txBody>
      </p:sp>
      <p:sp>
        <p:nvSpPr>
          <p:cNvPr id="6" name="Retângulo 5">
            <a:extLst>
              <a:ext uri="{FF2B5EF4-FFF2-40B4-BE49-F238E27FC236}">
                <a16:creationId xmlns:a16="http://schemas.microsoft.com/office/drawing/2014/main" id="{669EEFA8-F4D0-4082-A3FF-437607F4BE83}"/>
              </a:ext>
            </a:extLst>
          </p:cNvPr>
          <p:cNvSpPr/>
          <p:nvPr/>
        </p:nvSpPr>
        <p:spPr>
          <a:xfrm>
            <a:off x="819151" y="647699"/>
            <a:ext cx="10991849" cy="6107062"/>
          </a:xfrm>
          <a:prstGeom prst="rect">
            <a:avLst/>
          </a:prstGeom>
          <a:solidFill>
            <a:schemeClr val="dk1">
              <a:alpha val="90000"/>
            </a:schemeClr>
          </a:solidFill>
        </p:spPr>
        <p:style>
          <a:lnRef idx="2">
            <a:schemeClr val="dk1">
              <a:shade val="50000"/>
            </a:schemeClr>
          </a:lnRef>
          <a:fillRef idx="1">
            <a:schemeClr val="dk1"/>
          </a:fillRef>
          <a:effectRef idx="0">
            <a:schemeClr val="dk1"/>
          </a:effectRef>
          <a:fontRef idx="minor">
            <a:schemeClr val="lt1"/>
          </a:fontRef>
        </p:style>
        <p:txBody>
          <a:bodyPr lIns="720000" rIns="360000" rtlCol="0" anchor="t" anchorCtr="0"/>
          <a:lstStyle/>
          <a:p>
            <a:pPr algn="just">
              <a:lnSpc>
                <a:spcPct val="150000"/>
              </a:lnSpc>
            </a:pPr>
            <a:r>
              <a:rPr lang="pt-BR" sz="2800" b="1" dirty="0">
                <a:solidFill>
                  <a:schemeClr val="bg1"/>
                </a:solidFill>
              </a:rPr>
              <a:t>Linguagem C</a:t>
            </a:r>
          </a:p>
          <a:p>
            <a:pPr marL="0" marR="0" lvl="0" indent="0" algn="l" defTabSz="914400" rtl="0" eaLnBrk="0" fontAlgn="base" latinLnBrk="0" hangingPunct="0">
              <a:lnSpc>
                <a:spcPct val="150000"/>
              </a:lnSpc>
              <a:spcBef>
                <a:spcPct val="0"/>
              </a:spcBef>
              <a:spcAft>
                <a:spcPct val="0"/>
              </a:spcAft>
              <a:buClrTx/>
              <a:buSzTx/>
              <a:buFontTx/>
              <a:buNone/>
              <a:tabLst/>
            </a:pPr>
            <a:r>
              <a:rPr kumimoji="0" lang="pt-BR" altLang="pt-BR" sz="3200" b="0" i="0" u="none" strike="noStrike" cap="none" normalizeH="0" baseline="0" dirty="0">
                <a:ln>
                  <a:noFill/>
                </a:ln>
                <a:solidFill>
                  <a:schemeClr val="bg1"/>
                </a:solidFill>
                <a:effectLst/>
                <a:latin typeface="Arial" panose="020B0604020202020204" pitchFamily="34" charset="0"/>
                <a:cs typeface="Arial" panose="020B0604020202020204" pitchFamily="34" charset="0"/>
              </a:rPr>
              <a:t>Tipos de dados</a:t>
            </a:r>
          </a:p>
        </p:txBody>
      </p:sp>
      <p:pic>
        <p:nvPicPr>
          <p:cNvPr id="3" name="Imagem 2">
            <a:extLst>
              <a:ext uri="{FF2B5EF4-FFF2-40B4-BE49-F238E27FC236}">
                <a16:creationId xmlns:a16="http://schemas.microsoft.com/office/drawing/2014/main" id="{41F9077F-6DA1-4202-84B7-258B46BF0740}"/>
              </a:ext>
            </a:extLst>
          </p:cNvPr>
          <p:cNvPicPr>
            <a:picLocks noChangeAspect="1"/>
          </p:cNvPicPr>
          <p:nvPr/>
        </p:nvPicPr>
        <p:blipFill>
          <a:blip r:embed="rId3"/>
          <a:stretch>
            <a:fillRect/>
          </a:stretch>
        </p:blipFill>
        <p:spPr>
          <a:xfrm>
            <a:off x="2603563" y="2050794"/>
            <a:ext cx="6981825" cy="4467225"/>
          </a:xfrm>
          <a:prstGeom prst="rect">
            <a:avLst/>
          </a:prstGeom>
        </p:spPr>
      </p:pic>
    </p:spTree>
    <p:extLst>
      <p:ext uri="{BB962C8B-B14F-4D97-AF65-F5344CB8AC3E}">
        <p14:creationId xmlns:p14="http://schemas.microsoft.com/office/powerpoint/2010/main" val="237071383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47" name="Picture 1" descr="Autorradiografia em papel branco">
            <a:extLst>
              <a:ext uri="{FF2B5EF4-FFF2-40B4-BE49-F238E27FC236}">
                <a16:creationId xmlns:a16="http://schemas.microsoft.com/office/drawing/2014/main" id="{E929A9F1-9EDB-40F9-884B-2DE41067BB91}"/>
              </a:ext>
            </a:extLst>
          </p:cNvPr>
          <p:cNvPicPr>
            <a:picLocks noChangeAspect="1"/>
          </p:cNvPicPr>
          <p:nvPr/>
        </p:nvPicPr>
        <p:blipFill rotWithShape="1">
          <a:blip r:embed="rId2"/>
          <a:srcRect l="18023" t="3190" b="34860"/>
          <a:stretch/>
        </p:blipFill>
        <p:spPr>
          <a:xfrm>
            <a:off x="0" y="0"/>
            <a:ext cx="12188952" cy="6858000"/>
          </a:xfrm>
          <a:prstGeom prst="rect">
            <a:avLst/>
          </a:prstGeom>
        </p:spPr>
      </p:pic>
      <p:sp>
        <p:nvSpPr>
          <p:cNvPr id="5" name="Retângulo 4">
            <a:extLst>
              <a:ext uri="{FF2B5EF4-FFF2-40B4-BE49-F238E27FC236}">
                <a16:creationId xmlns:a16="http://schemas.microsoft.com/office/drawing/2014/main" id="{14A9EE54-C266-474B-88D4-C78B93010C3D}"/>
              </a:ext>
            </a:extLst>
          </p:cNvPr>
          <p:cNvSpPr/>
          <p:nvPr/>
        </p:nvSpPr>
        <p:spPr>
          <a:xfrm rot="16200000">
            <a:off x="-3019425" y="3019425"/>
            <a:ext cx="6858000" cy="81915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pt-BR" sz="2000" b="1" dirty="0">
                <a:solidFill>
                  <a:schemeClr val="bg1"/>
                </a:solidFill>
              </a:rPr>
              <a:t>Técnico em Informática – TI</a:t>
            </a:r>
          </a:p>
          <a:p>
            <a:r>
              <a:rPr lang="pt-BR" sz="2800" dirty="0"/>
              <a:t>UC09 – Desenvolver Algoritmos</a:t>
            </a:r>
          </a:p>
        </p:txBody>
      </p:sp>
      <p:sp>
        <p:nvSpPr>
          <p:cNvPr id="6" name="Retângulo 5">
            <a:extLst>
              <a:ext uri="{FF2B5EF4-FFF2-40B4-BE49-F238E27FC236}">
                <a16:creationId xmlns:a16="http://schemas.microsoft.com/office/drawing/2014/main" id="{669EEFA8-F4D0-4082-A3FF-437607F4BE83}"/>
              </a:ext>
            </a:extLst>
          </p:cNvPr>
          <p:cNvSpPr/>
          <p:nvPr/>
        </p:nvSpPr>
        <p:spPr>
          <a:xfrm>
            <a:off x="819151" y="647699"/>
            <a:ext cx="10991849" cy="6107062"/>
          </a:xfrm>
          <a:prstGeom prst="rect">
            <a:avLst/>
          </a:prstGeom>
          <a:solidFill>
            <a:schemeClr val="dk1">
              <a:alpha val="90000"/>
            </a:schemeClr>
          </a:solidFill>
        </p:spPr>
        <p:style>
          <a:lnRef idx="2">
            <a:schemeClr val="dk1">
              <a:shade val="50000"/>
            </a:schemeClr>
          </a:lnRef>
          <a:fillRef idx="1">
            <a:schemeClr val="dk1"/>
          </a:fillRef>
          <a:effectRef idx="0">
            <a:schemeClr val="dk1"/>
          </a:effectRef>
          <a:fontRef idx="minor">
            <a:schemeClr val="lt1"/>
          </a:fontRef>
        </p:style>
        <p:txBody>
          <a:bodyPr lIns="720000" rIns="360000" rtlCol="0" anchor="t" anchorCtr="0"/>
          <a:lstStyle/>
          <a:p>
            <a:pPr algn="just">
              <a:lnSpc>
                <a:spcPct val="150000"/>
              </a:lnSpc>
            </a:pPr>
            <a:r>
              <a:rPr lang="pt-BR" sz="2800" b="1" dirty="0">
                <a:solidFill>
                  <a:schemeClr val="bg1"/>
                </a:solidFill>
              </a:rPr>
              <a:t>Linguagem C</a:t>
            </a:r>
          </a:p>
          <a:p>
            <a:pPr marL="0" marR="0" lvl="0" indent="0" algn="l" defTabSz="914400" rtl="0" eaLnBrk="0" fontAlgn="base" latinLnBrk="0" hangingPunct="0">
              <a:lnSpc>
                <a:spcPct val="150000"/>
              </a:lnSpc>
              <a:spcBef>
                <a:spcPct val="0"/>
              </a:spcBef>
              <a:spcAft>
                <a:spcPct val="0"/>
              </a:spcAft>
              <a:buClrTx/>
              <a:buSzTx/>
              <a:buFontTx/>
              <a:buNone/>
              <a:tabLst/>
            </a:pPr>
            <a:r>
              <a:rPr kumimoji="0" lang="pt-BR" altLang="pt-BR" b="0" i="0" u="none" strike="noStrike" cap="none" normalizeH="0" baseline="0" dirty="0">
                <a:ln>
                  <a:noFill/>
                </a:ln>
                <a:solidFill>
                  <a:schemeClr val="bg1"/>
                </a:solidFill>
                <a:effectLst/>
                <a:latin typeface="Arial" panose="020B0604020202020204" pitchFamily="34" charset="0"/>
                <a:cs typeface="Arial" panose="020B0604020202020204" pitchFamily="34" charset="0"/>
              </a:rPr>
              <a:t>Tipos de ponto flutuante</a:t>
            </a:r>
          </a:p>
          <a:p>
            <a:pPr marL="0" marR="0" lvl="0" indent="0" algn="l" defTabSz="914400" rtl="0" eaLnBrk="0" fontAlgn="base" latinLnBrk="0" hangingPunct="0">
              <a:lnSpc>
                <a:spcPct val="150000"/>
              </a:lnSpc>
              <a:spcBef>
                <a:spcPct val="0"/>
              </a:spcBef>
              <a:spcAft>
                <a:spcPct val="0"/>
              </a:spcAft>
              <a:buClrTx/>
              <a:buSzTx/>
              <a:buFontTx/>
              <a:buNone/>
              <a:tabLst/>
            </a:pPr>
            <a:r>
              <a:rPr kumimoji="0" lang="pt-BR" altLang="pt-BR" b="0" i="0" u="none" strike="noStrike" cap="none" normalizeH="0" baseline="0" dirty="0">
                <a:ln>
                  <a:noFill/>
                </a:ln>
                <a:solidFill>
                  <a:schemeClr val="bg1"/>
                </a:solidFill>
                <a:effectLst/>
                <a:latin typeface="Arial" panose="020B0604020202020204" pitchFamily="34" charset="0"/>
                <a:cs typeface="Arial" panose="020B0604020202020204" pitchFamily="34" charset="0"/>
              </a:rPr>
              <a:t>A tabela a seguir fornece os detalhes dos tipos de ponto flutuante padrão com tamanhos de armazenamento e intervalos de valores e sua precisão</a:t>
            </a:r>
          </a:p>
        </p:txBody>
      </p:sp>
      <p:pic>
        <p:nvPicPr>
          <p:cNvPr id="4" name="Imagem 3">
            <a:extLst>
              <a:ext uri="{FF2B5EF4-FFF2-40B4-BE49-F238E27FC236}">
                <a16:creationId xmlns:a16="http://schemas.microsoft.com/office/drawing/2014/main" id="{8BEC4399-9103-41C9-AB91-CCB71F26F18C}"/>
              </a:ext>
            </a:extLst>
          </p:cNvPr>
          <p:cNvPicPr>
            <a:picLocks noChangeAspect="1"/>
          </p:cNvPicPr>
          <p:nvPr/>
        </p:nvPicPr>
        <p:blipFill>
          <a:blip r:embed="rId3"/>
          <a:stretch>
            <a:fillRect/>
          </a:stretch>
        </p:blipFill>
        <p:spPr>
          <a:xfrm>
            <a:off x="2293637" y="2863030"/>
            <a:ext cx="7000875" cy="1676400"/>
          </a:xfrm>
          <a:prstGeom prst="rect">
            <a:avLst/>
          </a:prstGeom>
        </p:spPr>
      </p:pic>
    </p:spTree>
    <p:extLst>
      <p:ext uri="{BB962C8B-B14F-4D97-AF65-F5344CB8AC3E}">
        <p14:creationId xmlns:p14="http://schemas.microsoft.com/office/powerpoint/2010/main" val="260797704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47" name="Picture 1" descr="Autorradiografia em papel branco">
            <a:extLst>
              <a:ext uri="{FF2B5EF4-FFF2-40B4-BE49-F238E27FC236}">
                <a16:creationId xmlns:a16="http://schemas.microsoft.com/office/drawing/2014/main" id="{E929A9F1-9EDB-40F9-884B-2DE41067BB91}"/>
              </a:ext>
            </a:extLst>
          </p:cNvPr>
          <p:cNvPicPr>
            <a:picLocks noChangeAspect="1"/>
          </p:cNvPicPr>
          <p:nvPr/>
        </p:nvPicPr>
        <p:blipFill rotWithShape="1">
          <a:blip r:embed="rId2"/>
          <a:srcRect l="18023" t="3190" b="34860"/>
          <a:stretch/>
        </p:blipFill>
        <p:spPr>
          <a:xfrm>
            <a:off x="0" y="0"/>
            <a:ext cx="12188952" cy="6858000"/>
          </a:xfrm>
          <a:prstGeom prst="rect">
            <a:avLst/>
          </a:prstGeom>
        </p:spPr>
      </p:pic>
      <p:sp>
        <p:nvSpPr>
          <p:cNvPr id="5" name="Retângulo 4">
            <a:extLst>
              <a:ext uri="{FF2B5EF4-FFF2-40B4-BE49-F238E27FC236}">
                <a16:creationId xmlns:a16="http://schemas.microsoft.com/office/drawing/2014/main" id="{14A9EE54-C266-474B-88D4-C78B93010C3D}"/>
              </a:ext>
            </a:extLst>
          </p:cNvPr>
          <p:cNvSpPr/>
          <p:nvPr/>
        </p:nvSpPr>
        <p:spPr>
          <a:xfrm rot="16200000">
            <a:off x="-3019425" y="3019425"/>
            <a:ext cx="6858000" cy="81915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pt-BR" sz="2000" b="1" dirty="0">
                <a:solidFill>
                  <a:schemeClr val="bg1"/>
                </a:solidFill>
              </a:rPr>
              <a:t>Técnico em Informática – TI</a:t>
            </a:r>
          </a:p>
          <a:p>
            <a:r>
              <a:rPr lang="pt-BR" sz="2800" dirty="0"/>
              <a:t>UC09 – Desenvolver Algoritmos</a:t>
            </a:r>
          </a:p>
        </p:txBody>
      </p:sp>
      <p:sp>
        <p:nvSpPr>
          <p:cNvPr id="6" name="Retângulo 5">
            <a:extLst>
              <a:ext uri="{FF2B5EF4-FFF2-40B4-BE49-F238E27FC236}">
                <a16:creationId xmlns:a16="http://schemas.microsoft.com/office/drawing/2014/main" id="{669EEFA8-F4D0-4082-A3FF-437607F4BE83}"/>
              </a:ext>
            </a:extLst>
          </p:cNvPr>
          <p:cNvSpPr/>
          <p:nvPr/>
        </p:nvSpPr>
        <p:spPr>
          <a:xfrm>
            <a:off x="819151" y="647699"/>
            <a:ext cx="10991849" cy="6107062"/>
          </a:xfrm>
          <a:prstGeom prst="rect">
            <a:avLst/>
          </a:prstGeom>
          <a:solidFill>
            <a:schemeClr val="dk1">
              <a:alpha val="90000"/>
            </a:schemeClr>
          </a:solidFill>
        </p:spPr>
        <p:style>
          <a:lnRef idx="2">
            <a:schemeClr val="dk1">
              <a:shade val="50000"/>
            </a:schemeClr>
          </a:lnRef>
          <a:fillRef idx="1">
            <a:schemeClr val="dk1"/>
          </a:fillRef>
          <a:effectRef idx="0">
            <a:schemeClr val="dk1"/>
          </a:effectRef>
          <a:fontRef idx="minor">
            <a:schemeClr val="lt1"/>
          </a:fontRef>
        </p:style>
        <p:txBody>
          <a:bodyPr lIns="720000" rIns="360000" rtlCol="0" anchor="t" anchorCtr="0"/>
          <a:lstStyle/>
          <a:p>
            <a:pPr algn="just">
              <a:lnSpc>
                <a:spcPct val="150000"/>
              </a:lnSpc>
            </a:pPr>
            <a:r>
              <a:rPr lang="pt-BR" sz="2800" b="1" dirty="0">
                <a:solidFill>
                  <a:schemeClr val="bg1"/>
                </a:solidFill>
              </a:rPr>
              <a:t>Linguagem C</a:t>
            </a:r>
          </a:p>
          <a:p>
            <a:pPr marL="0" marR="0" lvl="0" indent="0" algn="l" defTabSz="914400" rtl="0" eaLnBrk="0" fontAlgn="base" latinLnBrk="0" hangingPunct="0">
              <a:lnSpc>
                <a:spcPct val="150000"/>
              </a:lnSpc>
              <a:spcBef>
                <a:spcPct val="0"/>
              </a:spcBef>
              <a:spcAft>
                <a:spcPct val="0"/>
              </a:spcAft>
              <a:buClrTx/>
              <a:buSzTx/>
              <a:buFontTx/>
              <a:buNone/>
              <a:tabLst/>
            </a:pPr>
            <a:r>
              <a:rPr kumimoji="0" lang="pt-BR" altLang="pt-BR" b="0" i="0" u="none" strike="noStrike" cap="none" normalizeH="0" baseline="0" dirty="0">
                <a:ln>
                  <a:noFill/>
                </a:ln>
                <a:solidFill>
                  <a:schemeClr val="bg1"/>
                </a:solidFill>
                <a:effectLst/>
                <a:latin typeface="Arial" panose="020B0604020202020204" pitchFamily="34" charset="0"/>
                <a:cs typeface="Arial" panose="020B0604020202020204" pitchFamily="34" charset="0"/>
              </a:rPr>
              <a:t>Variável</a:t>
            </a:r>
          </a:p>
          <a:p>
            <a:pPr marL="0" marR="0" lvl="0" indent="0" algn="l" defTabSz="914400" rtl="0" eaLnBrk="0" fontAlgn="base" latinLnBrk="0" hangingPunct="0">
              <a:lnSpc>
                <a:spcPct val="150000"/>
              </a:lnSpc>
              <a:spcBef>
                <a:spcPct val="0"/>
              </a:spcBef>
              <a:spcAft>
                <a:spcPct val="0"/>
              </a:spcAft>
              <a:buClrTx/>
              <a:buSzTx/>
              <a:buFontTx/>
              <a:buNone/>
              <a:tabLst/>
            </a:pPr>
            <a:r>
              <a:rPr kumimoji="0" lang="pt-BR" altLang="pt-BR" b="0" i="0" u="none" strike="noStrike" cap="none" normalizeH="0" baseline="0" dirty="0">
                <a:ln>
                  <a:noFill/>
                </a:ln>
                <a:solidFill>
                  <a:schemeClr val="bg1"/>
                </a:solidFill>
                <a:effectLst/>
                <a:latin typeface="Arial" panose="020B0604020202020204" pitchFamily="34" charset="0"/>
                <a:cs typeface="Arial" panose="020B0604020202020204" pitchFamily="34" charset="0"/>
              </a:rPr>
              <a:t>Uma variável nada mais é do que um nome dado a uma área de armazenamento que nossos programas podem manipular. Cada variável em C possui um tipo específico, que determina o tamanho e o layout da memória da variável; o intervalo de valores que podem ser armazenados nessa memória; e o conjunto de operações que podem ser aplicadas à variável.</a:t>
            </a:r>
          </a:p>
          <a:p>
            <a:pPr marL="0" marR="0" lvl="0" indent="0" algn="l" defTabSz="914400" rtl="0" eaLnBrk="0" fontAlgn="base" latinLnBrk="0" hangingPunct="0">
              <a:lnSpc>
                <a:spcPct val="150000"/>
              </a:lnSpc>
              <a:spcBef>
                <a:spcPct val="0"/>
              </a:spcBef>
              <a:spcAft>
                <a:spcPct val="0"/>
              </a:spcAft>
              <a:buClrTx/>
              <a:buSzTx/>
              <a:buFontTx/>
              <a:buNone/>
              <a:tabLst/>
            </a:pPr>
            <a:endParaRPr kumimoji="0" lang="pt-BR" altLang="pt-BR" b="0" i="0" u="none" strike="noStrike" cap="none" normalizeH="0" baseline="0" dirty="0">
              <a:ln>
                <a:noFill/>
              </a:ln>
              <a:solidFill>
                <a:schemeClr val="bg1"/>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pt-BR" altLang="pt-BR" b="0" i="0" u="none" strike="noStrike" cap="none" normalizeH="0" baseline="0" dirty="0">
                <a:ln>
                  <a:noFill/>
                </a:ln>
                <a:solidFill>
                  <a:schemeClr val="bg1"/>
                </a:solidFill>
                <a:effectLst/>
                <a:latin typeface="Arial" panose="020B0604020202020204" pitchFamily="34" charset="0"/>
                <a:cs typeface="Arial" panose="020B0604020202020204" pitchFamily="34" charset="0"/>
              </a:rPr>
              <a:t>O nome de uma variável pode ser composto por letras, dígitos e o caractere sublinhado. Deve começar com uma letra ou um sublinhado. Letras maiúsculas e minúsculas são distintas porque C faz distinção entre maiúsculas e minúsculas. </a:t>
            </a:r>
          </a:p>
        </p:txBody>
      </p:sp>
    </p:spTree>
    <p:extLst>
      <p:ext uri="{BB962C8B-B14F-4D97-AF65-F5344CB8AC3E}">
        <p14:creationId xmlns:p14="http://schemas.microsoft.com/office/powerpoint/2010/main" val="31679789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47" name="Picture 1" descr="Autorradiografia em papel branco">
            <a:extLst>
              <a:ext uri="{FF2B5EF4-FFF2-40B4-BE49-F238E27FC236}">
                <a16:creationId xmlns:a16="http://schemas.microsoft.com/office/drawing/2014/main" id="{E929A9F1-9EDB-40F9-884B-2DE41067BB91}"/>
              </a:ext>
            </a:extLst>
          </p:cNvPr>
          <p:cNvPicPr>
            <a:picLocks noChangeAspect="1"/>
          </p:cNvPicPr>
          <p:nvPr/>
        </p:nvPicPr>
        <p:blipFill rotWithShape="1">
          <a:blip r:embed="rId2"/>
          <a:srcRect l="18023" t="3190" b="34860"/>
          <a:stretch/>
        </p:blipFill>
        <p:spPr>
          <a:xfrm>
            <a:off x="0" y="0"/>
            <a:ext cx="12188952" cy="6858000"/>
          </a:xfrm>
          <a:prstGeom prst="rect">
            <a:avLst/>
          </a:prstGeom>
        </p:spPr>
      </p:pic>
      <p:sp>
        <p:nvSpPr>
          <p:cNvPr id="5" name="Retângulo 4">
            <a:extLst>
              <a:ext uri="{FF2B5EF4-FFF2-40B4-BE49-F238E27FC236}">
                <a16:creationId xmlns:a16="http://schemas.microsoft.com/office/drawing/2014/main" id="{14A9EE54-C266-474B-88D4-C78B93010C3D}"/>
              </a:ext>
            </a:extLst>
          </p:cNvPr>
          <p:cNvSpPr/>
          <p:nvPr/>
        </p:nvSpPr>
        <p:spPr>
          <a:xfrm rot="16200000">
            <a:off x="-3019425" y="3019425"/>
            <a:ext cx="6858000" cy="81915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pt-BR" sz="2000" b="1" dirty="0">
                <a:solidFill>
                  <a:schemeClr val="bg1"/>
                </a:solidFill>
              </a:rPr>
              <a:t>Técnico em Informática – TI</a:t>
            </a:r>
          </a:p>
          <a:p>
            <a:r>
              <a:rPr lang="pt-BR" sz="2800" dirty="0"/>
              <a:t>UC09 – Desenvolver Algoritmos</a:t>
            </a:r>
          </a:p>
        </p:txBody>
      </p:sp>
      <p:sp>
        <p:nvSpPr>
          <p:cNvPr id="6" name="Retângulo 5">
            <a:extLst>
              <a:ext uri="{FF2B5EF4-FFF2-40B4-BE49-F238E27FC236}">
                <a16:creationId xmlns:a16="http://schemas.microsoft.com/office/drawing/2014/main" id="{669EEFA8-F4D0-4082-A3FF-437607F4BE83}"/>
              </a:ext>
            </a:extLst>
          </p:cNvPr>
          <p:cNvSpPr/>
          <p:nvPr/>
        </p:nvSpPr>
        <p:spPr>
          <a:xfrm>
            <a:off x="819151" y="647699"/>
            <a:ext cx="10991849" cy="6107062"/>
          </a:xfrm>
          <a:prstGeom prst="rect">
            <a:avLst/>
          </a:prstGeom>
          <a:solidFill>
            <a:schemeClr val="dk1">
              <a:alpha val="90000"/>
            </a:schemeClr>
          </a:solidFill>
        </p:spPr>
        <p:style>
          <a:lnRef idx="2">
            <a:schemeClr val="dk1">
              <a:shade val="50000"/>
            </a:schemeClr>
          </a:lnRef>
          <a:fillRef idx="1">
            <a:schemeClr val="dk1"/>
          </a:fillRef>
          <a:effectRef idx="0">
            <a:schemeClr val="dk1"/>
          </a:effectRef>
          <a:fontRef idx="minor">
            <a:schemeClr val="lt1"/>
          </a:fontRef>
        </p:style>
        <p:txBody>
          <a:bodyPr lIns="720000" rIns="360000" rtlCol="0" anchor="t" anchorCtr="0"/>
          <a:lstStyle/>
          <a:p>
            <a:pPr algn="just">
              <a:lnSpc>
                <a:spcPct val="150000"/>
              </a:lnSpc>
            </a:pPr>
            <a:r>
              <a:rPr lang="pt-BR" sz="2800" b="1" dirty="0">
                <a:solidFill>
                  <a:schemeClr val="bg1"/>
                </a:solidFill>
              </a:rPr>
              <a:t>Linguagem C</a:t>
            </a:r>
          </a:p>
          <a:p>
            <a:pPr marL="0" marR="0" lvl="0" indent="0" algn="l" defTabSz="914400" rtl="0" eaLnBrk="0" fontAlgn="base" latinLnBrk="0" hangingPunct="0">
              <a:lnSpc>
                <a:spcPct val="150000"/>
              </a:lnSpc>
              <a:spcBef>
                <a:spcPct val="0"/>
              </a:spcBef>
              <a:spcAft>
                <a:spcPct val="0"/>
              </a:spcAft>
              <a:buClrTx/>
              <a:buSzTx/>
              <a:buFontTx/>
              <a:buNone/>
              <a:tabLst/>
            </a:pPr>
            <a:r>
              <a:rPr kumimoji="0" lang="pt-BR" altLang="pt-BR" b="0" i="0" u="none" strike="noStrike" cap="none" normalizeH="0" baseline="0" dirty="0">
                <a:ln>
                  <a:noFill/>
                </a:ln>
                <a:solidFill>
                  <a:schemeClr val="bg1"/>
                </a:solidFill>
                <a:effectLst/>
                <a:latin typeface="Arial" panose="020B0604020202020204" pitchFamily="34" charset="0"/>
                <a:cs typeface="Arial" panose="020B0604020202020204" pitchFamily="34" charset="0"/>
              </a:rPr>
              <a:t>Aplicação</a:t>
            </a:r>
          </a:p>
        </p:txBody>
      </p:sp>
      <p:pic>
        <p:nvPicPr>
          <p:cNvPr id="3" name="Imagem 2">
            <a:extLst>
              <a:ext uri="{FF2B5EF4-FFF2-40B4-BE49-F238E27FC236}">
                <a16:creationId xmlns:a16="http://schemas.microsoft.com/office/drawing/2014/main" id="{04D09CE8-049A-4108-B5C1-6087C22D7B26}"/>
              </a:ext>
            </a:extLst>
          </p:cNvPr>
          <p:cNvPicPr>
            <a:picLocks noChangeAspect="1"/>
          </p:cNvPicPr>
          <p:nvPr/>
        </p:nvPicPr>
        <p:blipFill>
          <a:blip r:embed="rId3"/>
          <a:stretch>
            <a:fillRect/>
          </a:stretch>
        </p:blipFill>
        <p:spPr>
          <a:xfrm>
            <a:off x="1080870" y="2409825"/>
            <a:ext cx="10226897" cy="2981684"/>
          </a:xfrm>
          <a:prstGeom prst="rect">
            <a:avLst/>
          </a:prstGeom>
        </p:spPr>
      </p:pic>
      <p:sp>
        <p:nvSpPr>
          <p:cNvPr id="8" name="CaixaDeTexto 7">
            <a:extLst>
              <a:ext uri="{FF2B5EF4-FFF2-40B4-BE49-F238E27FC236}">
                <a16:creationId xmlns:a16="http://schemas.microsoft.com/office/drawing/2014/main" id="{A3DD01D9-4AAA-4A90-BF53-F4FB7DD04069}"/>
              </a:ext>
            </a:extLst>
          </p:cNvPr>
          <p:cNvSpPr txBox="1"/>
          <p:nvPr/>
        </p:nvSpPr>
        <p:spPr>
          <a:xfrm>
            <a:off x="3210207" y="5577543"/>
            <a:ext cx="6111814" cy="923330"/>
          </a:xfrm>
          <a:prstGeom prst="rect">
            <a:avLst/>
          </a:prstGeom>
          <a:noFill/>
        </p:spPr>
        <p:txBody>
          <a:bodyPr wrap="square">
            <a:spAutoFit/>
          </a:bodyPr>
          <a:lstStyle/>
          <a:p>
            <a:r>
              <a:rPr lang="pt-BR" dirty="0" err="1">
                <a:solidFill>
                  <a:schemeClr val="bg1"/>
                </a:solidFill>
              </a:rPr>
              <a:t>gcc</a:t>
            </a:r>
            <a:r>
              <a:rPr lang="pt-BR" dirty="0">
                <a:solidFill>
                  <a:schemeClr val="bg1"/>
                </a:solidFill>
              </a:rPr>
              <a:t> </a:t>
            </a:r>
            <a:r>
              <a:rPr lang="pt-BR" dirty="0" err="1">
                <a:solidFill>
                  <a:schemeClr val="bg1"/>
                </a:solidFill>
              </a:rPr>
              <a:t>primeiro.c</a:t>
            </a:r>
            <a:r>
              <a:rPr lang="pt-BR" dirty="0">
                <a:solidFill>
                  <a:schemeClr val="bg1"/>
                </a:solidFill>
              </a:rPr>
              <a:t> -o primeiro -&gt; Para compilar</a:t>
            </a:r>
          </a:p>
          <a:p>
            <a:endParaRPr lang="pt-BR" dirty="0">
              <a:solidFill>
                <a:schemeClr val="bg1"/>
              </a:solidFill>
            </a:endParaRPr>
          </a:p>
          <a:p>
            <a:r>
              <a:rPr lang="pt-BR" dirty="0">
                <a:solidFill>
                  <a:schemeClr val="bg1"/>
                </a:solidFill>
              </a:rPr>
              <a:t>./primeiro -&gt; Para executar</a:t>
            </a:r>
          </a:p>
        </p:txBody>
      </p:sp>
    </p:spTree>
    <p:extLst>
      <p:ext uri="{BB962C8B-B14F-4D97-AF65-F5344CB8AC3E}">
        <p14:creationId xmlns:p14="http://schemas.microsoft.com/office/powerpoint/2010/main" val="14803608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8C37C960-91F5-4F61-B2CD-8A03792072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1" descr="Autorradiografia em papel branco">
            <a:extLst>
              <a:ext uri="{FF2B5EF4-FFF2-40B4-BE49-F238E27FC236}">
                <a16:creationId xmlns:a16="http://schemas.microsoft.com/office/drawing/2014/main" id="{E929A9F1-9EDB-40F9-884B-2DE41067BB91}"/>
              </a:ext>
            </a:extLst>
          </p:cNvPr>
          <p:cNvPicPr>
            <a:picLocks noChangeAspect="1"/>
          </p:cNvPicPr>
          <p:nvPr/>
        </p:nvPicPr>
        <p:blipFill rotWithShape="1">
          <a:blip r:embed="rId2"/>
          <a:srcRect l="18023" t="3190" b="34860"/>
          <a:stretch/>
        </p:blipFill>
        <p:spPr>
          <a:xfrm>
            <a:off x="0" y="0"/>
            <a:ext cx="12188952" cy="6858000"/>
          </a:xfrm>
          <a:prstGeom prst="rect">
            <a:avLst/>
          </a:prstGeom>
        </p:spPr>
      </p:pic>
      <p:sp>
        <p:nvSpPr>
          <p:cNvPr id="5" name="Retângulo 4">
            <a:extLst>
              <a:ext uri="{FF2B5EF4-FFF2-40B4-BE49-F238E27FC236}">
                <a16:creationId xmlns:a16="http://schemas.microsoft.com/office/drawing/2014/main" id="{14A9EE54-C266-474B-88D4-C78B93010C3D}"/>
              </a:ext>
            </a:extLst>
          </p:cNvPr>
          <p:cNvSpPr/>
          <p:nvPr/>
        </p:nvSpPr>
        <p:spPr>
          <a:xfrm rot="16200000">
            <a:off x="-3019425" y="3019425"/>
            <a:ext cx="6858000" cy="81915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pt-BR" sz="2000" b="1" dirty="0">
                <a:solidFill>
                  <a:schemeClr val="bg1"/>
                </a:solidFill>
              </a:rPr>
              <a:t>Técnico em Informática – TI</a:t>
            </a:r>
          </a:p>
          <a:p>
            <a:r>
              <a:rPr lang="pt-BR" sz="2800" dirty="0"/>
              <a:t>UC09 – Desenvolver Algoritmos</a:t>
            </a:r>
          </a:p>
        </p:txBody>
      </p:sp>
      <p:sp>
        <p:nvSpPr>
          <p:cNvPr id="6" name="Retângulo 5">
            <a:extLst>
              <a:ext uri="{FF2B5EF4-FFF2-40B4-BE49-F238E27FC236}">
                <a16:creationId xmlns:a16="http://schemas.microsoft.com/office/drawing/2014/main" id="{669EEFA8-F4D0-4082-A3FF-437607F4BE83}"/>
              </a:ext>
            </a:extLst>
          </p:cNvPr>
          <p:cNvSpPr/>
          <p:nvPr/>
        </p:nvSpPr>
        <p:spPr>
          <a:xfrm>
            <a:off x="819151" y="647699"/>
            <a:ext cx="10991849" cy="5648325"/>
          </a:xfrm>
          <a:prstGeom prst="rect">
            <a:avLst/>
          </a:prstGeom>
          <a:solidFill>
            <a:schemeClr val="dk1">
              <a:alpha val="90000"/>
            </a:schemeClr>
          </a:solidFill>
        </p:spPr>
        <p:style>
          <a:lnRef idx="2">
            <a:schemeClr val="dk1">
              <a:shade val="50000"/>
            </a:schemeClr>
          </a:lnRef>
          <a:fillRef idx="1">
            <a:schemeClr val="dk1"/>
          </a:fillRef>
          <a:effectRef idx="0">
            <a:schemeClr val="dk1"/>
          </a:effectRef>
          <a:fontRef idx="minor">
            <a:schemeClr val="lt1"/>
          </a:fontRef>
        </p:style>
        <p:txBody>
          <a:bodyPr lIns="720000" rIns="360000" rtlCol="0" anchor="t" anchorCtr="0"/>
          <a:lstStyle/>
          <a:p>
            <a:r>
              <a:rPr lang="pt-BR" sz="2800" b="1" dirty="0" err="1"/>
              <a:t>Summary</a:t>
            </a:r>
            <a:endParaRPr lang="pt-BR" sz="2800" b="1" dirty="0"/>
          </a:p>
          <a:p>
            <a:r>
              <a:rPr lang="pt-BR" sz="2800" b="1" dirty="0"/>
              <a:t>	Lógica de Programação |  </a:t>
            </a:r>
            <a:r>
              <a:rPr lang="pt-BR" sz="2800" b="1" dirty="0" err="1"/>
              <a:t>logic</a:t>
            </a:r>
            <a:r>
              <a:rPr lang="pt-BR" sz="2800" b="1" dirty="0"/>
              <a:t> </a:t>
            </a:r>
            <a:r>
              <a:rPr lang="pt-BR" sz="2800" b="1" dirty="0" err="1"/>
              <a:t>programming</a:t>
            </a:r>
            <a:endParaRPr lang="pt-BR" sz="2800" b="1" dirty="0"/>
          </a:p>
          <a:p>
            <a:endParaRPr lang="pt-BR" sz="2800" b="1" dirty="0"/>
          </a:p>
          <a:p>
            <a:pPr marL="285750" indent="-285750">
              <a:lnSpc>
                <a:spcPct val="150000"/>
              </a:lnSpc>
              <a:buFont typeface="Arial" panose="020B0604020202020204" pitchFamily="34" charset="0"/>
              <a:buChar char="•"/>
            </a:pPr>
            <a:r>
              <a:rPr lang="pt-BR" dirty="0"/>
              <a:t>Estrutura de um programa:</a:t>
            </a:r>
          </a:p>
          <a:p>
            <a:pPr marL="742950" lvl="1" indent="-285750">
              <a:lnSpc>
                <a:spcPct val="150000"/>
              </a:lnSpc>
              <a:buFont typeface="Arial" panose="020B0604020202020204" pitchFamily="34" charset="0"/>
              <a:buChar char="•"/>
            </a:pPr>
            <a:r>
              <a:rPr lang="pt-BR" dirty="0"/>
              <a:t>Variáveis e Constantes</a:t>
            </a:r>
          </a:p>
          <a:p>
            <a:pPr marL="742950" lvl="1" indent="-285750">
              <a:lnSpc>
                <a:spcPct val="150000"/>
              </a:lnSpc>
              <a:buFont typeface="Arial" panose="020B0604020202020204" pitchFamily="34" charset="0"/>
              <a:buChar char="•"/>
            </a:pPr>
            <a:r>
              <a:rPr lang="pt-BR" dirty="0"/>
              <a:t>Tipos de Dados</a:t>
            </a:r>
          </a:p>
          <a:p>
            <a:pPr marL="742950" lvl="1" indent="-285750">
              <a:lnSpc>
                <a:spcPct val="150000"/>
              </a:lnSpc>
              <a:buFont typeface="Arial" panose="020B0604020202020204" pitchFamily="34" charset="0"/>
              <a:buChar char="•"/>
            </a:pPr>
            <a:r>
              <a:rPr lang="pt-BR" dirty="0"/>
              <a:t>Tabela ASCI</a:t>
            </a:r>
          </a:p>
          <a:p>
            <a:pPr marL="742950" lvl="1" indent="-285750">
              <a:lnSpc>
                <a:spcPct val="150000"/>
              </a:lnSpc>
              <a:buFont typeface="Arial" panose="020B0604020202020204" pitchFamily="34" charset="0"/>
              <a:buChar char="•"/>
            </a:pPr>
            <a:r>
              <a:rPr lang="pt-BR" dirty="0"/>
              <a:t>Fluxo top-</a:t>
            </a:r>
            <a:r>
              <a:rPr lang="pt-BR" dirty="0" err="1"/>
              <a:t>down</a:t>
            </a:r>
            <a:endParaRPr lang="pt-BR" dirty="0"/>
          </a:p>
          <a:p>
            <a:pPr marL="742950" lvl="1" indent="-285750">
              <a:lnSpc>
                <a:spcPct val="150000"/>
              </a:lnSpc>
              <a:buFont typeface="Arial" panose="020B0604020202020204" pitchFamily="34" charset="0"/>
              <a:buChar char="•"/>
            </a:pPr>
            <a:r>
              <a:rPr lang="pt-BR" dirty="0"/>
              <a:t>Desvio de fluxo:</a:t>
            </a:r>
          </a:p>
          <a:p>
            <a:pPr marL="1200150" lvl="2" indent="-285750">
              <a:lnSpc>
                <a:spcPct val="150000"/>
              </a:lnSpc>
              <a:buFont typeface="Arial" panose="020B0604020202020204" pitchFamily="34" charset="0"/>
              <a:buChar char="•"/>
            </a:pPr>
            <a:r>
              <a:rPr lang="pt-BR" dirty="0"/>
              <a:t>Simples</a:t>
            </a:r>
          </a:p>
          <a:p>
            <a:pPr marL="1200150" lvl="2" indent="-285750">
              <a:lnSpc>
                <a:spcPct val="150000"/>
              </a:lnSpc>
              <a:buFont typeface="Arial" panose="020B0604020202020204" pitchFamily="34" charset="0"/>
              <a:buChar char="•"/>
            </a:pPr>
            <a:r>
              <a:rPr lang="pt-BR" dirty="0" err="1"/>
              <a:t>Multiplo</a:t>
            </a:r>
            <a:endParaRPr lang="pt-BR" dirty="0"/>
          </a:p>
          <a:p>
            <a:pPr marL="1200150" lvl="2" indent="-285750">
              <a:lnSpc>
                <a:spcPct val="150000"/>
              </a:lnSpc>
              <a:buFont typeface="Arial" panose="020B0604020202020204" pitchFamily="34" charset="0"/>
              <a:buChar char="•"/>
            </a:pPr>
            <a:r>
              <a:rPr lang="pt-BR" dirty="0"/>
              <a:t>Estrutura ternária</a:t>
            </a:r>
          </a:p>
          <a:p>
            <a:pPr marL="742950" lvl="1" indent="-285750">
              <a:lnSpc>
                <a:spcPct val="150000"/>
              </a:lnSpc>
              <a:buFont typeface="Arial" panose="020B0604020202020204" pitchFamily="34" charset="0"/>
              <a:buChar char="•"/>
            </a:pPr>
            <a:endParaRPr lang="pt-BR" dirty="0"/>
          </a:p>
          <a:p>
            <a:pPr marL="1200150" lvl="2" indent="-285750">
              <a:lnSpc>
                <a:spcPct val="150000"/>
              </a:lnSpc>
              <a:buFont typeface="Arial" panose="020B0604020202020204" pitchFamily="34" charset="0"/>
              <a:buChar char="•"/>
            </a:pPr>
            <a:endParaRPr lang="pt-BR" dirty="0"/>
          </a:p>
          <a:p>
            <a:pPr marL="742950" lvl="1" indent="-285750">
              <a:lnSpc>
                <a:spcPct val="150000"/>
              </a:lnSpc>
              <a:buFont typeface="Arial" panose="020B0604020202020204" pitchFamily="34" charset="0"/>
              <a:buChar char="•"/>
            </a:pPr>
            <a:endParaRPr lang="pt-BR" dirty="0"/>
          </a:p>
        </p:txBody>
      </p:sp>
    </p:spTree>
    <p:extLst>
      <p:ext uri="{BB962C8B-B14F-4D97-AF65-F5344CB8AC3E}">
        <p14:creationId xmlns:p14="http://schemas.microsoft.com/office/powerpoint/2010/main" val="342883138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47" name="Picture 1" descr="Autorradiografia em papel branco">
            <a:extLst>
              <a:ext uri="{FF2B5EF4-FFF2-40B4-BE49-F238E27FC236}">
                <a16:creationId xmlns:a16="http://schemas.microsoft.com/office/drawing/2014/main" id="{E929A9F1-9EDB-40F9-884B-2DE41067BB91}"/>
              </a:ext>
            </a:extLst>
          </p:cNvPr>
          <p:cNvPicPr>
            <a:picLocks noChangeAspect="1"/>
          </p:cNvPicPr>
          <p:nvPr/>
        </p:nvPicPr>
        <p:blipFill rotWithShape="1">
          <a:blip r:embed="rId2"/>
          <a:srcRect l="18023" t="3190" b="34860"/>
          <a:stretch/>
        </p:blipFill>
        <p:spPr>
          <a:xfrm>
            <a:off x="0" y="0"/>
            <a:ext cx="12188952" cy="6858000"/>
          </a:xfrm>
          <a:prstGeom prst="rect">
            <a:avLst/>
          </a:prstGeom>
        </p:spPr>
      </p:pic>
      <p:sp>
        <p:nvSpPr>
          <p:cNvPr id="5" name="Retângulo 4">
            <a:extLst>
              <a:ext uri="{FF2B5EF4-FFF2-40B4-BE49-F238E27FC236}">
                <a16:creationId xmlns:a16="http://schemas.microsoft.com/office/drawing/2014/main" id="{14A9EE54-C266-474B-88D4-C78B93010C3D}"/>
              </a:ext>
            </a:extLst>
          </p:cNvPr>
          <p:cNvSpPr/>
          <p:nvPr/>
        </p:nvSpPr>
        <p:spPr>
          <a:xfrm rot="16200000">
            <a:off x="-3019425" y="3019425"/>
            <a:ext cx="6858000" cy="81915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pt-BR" sz="2000" b="1" dirty="0">
                <a:solidFill>
                  <a:schemeClr val="bg1"/>
                </a:solidFill>
              </a:rPr>
              <a:t>Técnico em Informática – TI</a:t>
            </a:r>
          </a:p>
          <a:p>
            <a:r>
              <a:rPr lang="pt-BR" sz="2800" dirty="0"/>
              <a:t>UC09 – Desenvolver Algoritmos</a:t>
            </a:r>
          </a:p>
        </p:txBody>
      </p:sp>
      <p:sp>
        <p:nvSpPr>
          <p:cNvPr id="6" name="Retângulo 5">
            <a:extLst>
              <a:ext uri="{FF2B5EF4-FFF2-40B4-BE49-F238E27FC236}">
                <a16:creationId xmlns:a16="http://schemas.microsoft.com/office/drawing/2014/main" id="{669EEFA8-F4D0-4082-A3FF-437607F4BE83}"/>
              </a:ext>
            </a:extLst>
          </p:cNvPr>
          <p:cNvSpPr/>
          <p:nvPr/>
        </p:nvSpPr>
        <p:spPr>
          <a:xfrm>
            <a:off x="819151" y="647699"/>
            <a:ext cx="10991849" cy="6107062"/>
          </a:xfrm>
          <a:prstGeom prst="rect">
            <a:avLst/>
          </a:prstGeom>
          <a:solidFill>
            <a:schemeClr val="dk1">
              <a:alpha val="90000"/>
            </a:schemeClr>
          </a:solidFill>
        </p:spPr>
        <p:style>
          <a:lnRef idx="2">
            <a:schemeClr val="dk1">
              <a:shade val="50000"/>
            </a:schemeClr>
          </a:lnRef>
          <a:fillRef idx="1">
            <a:schemeClr val="dk1"/>
          </a:fillRef>
          <a:effectRef idx="0">
            <a:schemeClr val="dk1"/>
          </a:effectRef>
          <a:fontRef idx="minor">
            <a:schemeClr val="lt1"/>
          </a:fontRef>
        </p:style>
        <p:txBody>
          <a:bodyPr lIns="720000" rIns="360000" rtlCol="0" anchor="t" anchorCtr="0"/>
          <a:lstStyle/>
          <a:p>
            <a:pPr algn="just">
              <a:lnSpc>
                <a:spcPct val="150000"/>
              </a:lnSpc>
            </a:pPr>
            <a:r>
              <a:rPr lang="pt-BR" sz="2800" b="1" dirty="0">
                <a:solidFill>
                  <a:schemeClr val="bg1"/>
                </a:solidFill>
              </a:rPr>
              <a:t>Linguagem C</a:t>
            </a:r>
          </a:p>
          <a:p>
            <a:pPr marL="0" marR="0" lvl="0" indent="0" algn="l" defTabSz="914400" rtl="0" eaLnBrk="0" fontAlgn="base" latinLnBrk="0" hangingPunct="0">
              <a:lnSpc>
                <a:spcPct val="150000"/>
              </a:lnSpc>
              <a:spcBef>
                <a:spcPct val="0"/>
              </a:spcBef>
              <a:spcAft>
                <a:spcPct val="0"/>
              </a:spcAft>
              <a:buClrTx/>
              <a:buSzTx/>
              <a:buFontTx/>
              <a:buNone/>
              <a:tabLst/>
            </a:pPr>
            <a:r>
              <a:rPr kumimoji="0" lang="pt-BR" altLang="pt-BR" b="0" i="0" u="none" strike="noStrike" cap="none" normalizeH="0" baseline="0" dirty="0">
                <a:ln>
                  <a:noFill/>
                </a:ln>
                <a:solidFill>
                  <a:schemeClr val="bg1"/>
                </a:solidFill>
                <a:effectLst/>
                <a:latin typeface="Arial" panose="020B0604020202020204" pitchFamily="34" charset="0"/>
                <a:cs typeface="Arial" panose="020B0604020202020204" pitchFamily="34" charset="0"/>
              </a:rPr>
              <a:t>Aplicação</a:t>
            </a:r>
          </a:p>
        </p:txBody>
      </p:sp>
      <p:pic>
        <p:nvPicPr>
          <p:cNvPr id="4" name="Imagem 3">
            <a:extLst>
              <a:ext uri="{FF2B5EF4-FFF2-40B4-BE49-F238E27FC236}">
                <a16:creationId xmlns:a16="http://schemas.microsoft.com/office/drawing/2014/main" id="{CA6D8695-1D61-453F-BCDD-FB9720DAD4A6}"/>
              </a:ext>
            </a:extLst>
          </p:cNvPr>
          <p:cNvPicPr>
            <a:picLocks noChangeAspect="1"/>
          </p:cNvPicPr>
          <p:nvPr/>
        </p:nvPicPr>
        <p:blipFill>
          <a:blip r:embed="rId3"/>
          <a:stretch>
            <a:fillRect/>
          </a:stretch>
        </p:blipFill>
        <p:spPr>
          <a:xfrm>
            <a:off x="1638302" y="2266549"/>
            <a:ext cx="9380901" cy="2788530"/>
          </a:xfrm>
          <a:prstGeom prst="rect">
            <a:avLst/>
          </a:prstGeom>
        </p:spPr>
      </p:pic>
    </p:spTree>
    <p:extLst>
      <p:ext uri="{BB962C8B-B14F-4D97-AF65-F5344CB8AC3E}">
        <p14:creationId xmlns:p14="http://schemas.microsoft.com/office/powerpoint/2010/main" val="318972878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47" name="Picture 1" descr="Autorradiografia em papel branco">
            <a:extLst>
              <a:ext uri="{FF2B5EF4-FFF2-40B4-BE49-F238E27FC236}">
                <a16:creationId xmlns:a16="http://schemas.microsoft.com/office/drawing/2014/main" id="{E929A9F1-9EDB-40F9-884B-2DE41067BB91}"/>
              </a:ext>
            </a:extLst>
          </p:cNvPr>
          <p:cNvPicPr>
            <a:picLocks noChangeAspect="1"/>
          </p:cNvPicPr>
          <p:nvPr/>
        </p:nvPicPr>
        <p:blipFill rotWithShape="1">
          <a:blip r:embed="rId2"/>
          <a:srcRect l="18023" t="3190" b="34860"/>
          <a:stretch/>
        </p:blipFill>
        <p:spPr>
          <a:xfrm>
            <a:off x="0" y="0"/>
            <a:ext cx="12188952" cy="6858000"/>
          </a:xfrm>
          <a:prstGeom prst="rect">
            <a:avLst/>
          </a:prstGeom>
        </p:spPr>
      </p:pic>
      <p:sp>
        <p:nvSpPr>
          <p:cNvPr id="5" name="Retângulo 4">
            <a:extLst>
              <a:ext uri="{FF2B5EF4-FFF2-40B4-BE49-F238E27FC236}">
                <a16:creationId xmlns:a16="http://schemas.microsoft.com/office/drawing/2014/main" id="{14A9EE54-C266-474B-88D4-C78B93010C3D}"/>
              </a:ext>
            </a:extLst>
          </p:cNvPr>
          <p:cNvSpPr/>
          <p:nvPr/>
        </p:nvSpPr>
        <p:spPr>
          <a:xfrm rot="16200000">
            <a:off x="-3019425" y="3019425"/>
            <a:ext cx="6858000" cy="81915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pt-BR" sz="2000" b="1" dirty="0">
                <a:solidFill>
                  <a:schemeClr val="bg1"/>
                </a:solidFill>
              </a:rPr>
              <a:t>Técnico em Informática – TI</a:t>
            </a:r>
          </a:p>
          <a:p>
            <a:r>
              <a:rPr lang="pt-BR" sz="2800" dirty="0"/>
              <a:t>UC09 – Desenvolver Algoritmos</a:t>
            </a:r>
          </a:p>
        </p:txBody>
      </p:sp>
      <p:sp>
        <p:nvSpPr>
          <p:cNvPr id="6" name="Retângulo 5">
            <a:extLst>
              <a:ext uri="{FF2B5EF4-FFF2-40B4-BE49-F238E27FC236}">
                <a16:creationId xmlns:a16="http://schemas.microsoft.com/office/drawing/2014/main" id="{669EEFA8-F4D0-4082-A3FF-437607F4BE83}"/>
              </a:ext>
            </a:extLst>
          </p:cNvPr>
          <p:cNvSpPr/>
          <p:nvPr/>
        </p:nvSpPr>
        <p:spPr>
          <a:xfrm>
            <a:off x="819151" y="647699"/>
            <a:ext cx="10991849" cy="6107062"/>
          </a:xfrm>
          <a:prstGeom prst="rect">
            <a:avLst/>
          </a:prstGeom>
          <a:solidFill>
            <a:schemeClr val="dk1">
              <a:alpha val="90000"/>
            </a:schemeClr>
          </a:solidFill>
        </p:spPr>
        <p:style>
          <a:lnRef idx="2">
            <a:schemeClr val="dk1">
              <a:shade val="50000"/>
            </a:schemeClr>
          </a:lnRef>
          <a:fillRef idx="1">
            <a:schemeClr val="dk1"/>
          </a:fillRef>
          <a:effectRef idx="0">
            <a:schemeClr val="dk1"/>
          </a:effectRef>
          <a:fontRef idx="minor">
            <a:schemeClr val="lt1"/>
          </a:fontRef>
        </p:style>
        <p:txBody>
          <a:bodyPr lIns="720000" rIns="360000" rtlCol="0" anchor="t" anchorCtr="0"/>
          <a:lstStyle/>
          <a:p>
            <a:pPr algn="just">
              <a:lnSpc>
                <a:spcPct val="150000"/>
              </a:lnSpc>
            </a:pPr>
            <a:r>
              <a:rPr lang="pt-BR" sz="2800" b="1" dirty="0">
                <a:solidFill>
                  <a:schemeClr val="bg1"/>
                </a:solidFill>
              </a:rPr>
              <a:t>Linguagem C</a:t>
            </a:r>
          </a:p>
          <a:p>
            <a:pPr marL="0" marR="0" lvl="0" indent="0" algn="l" defTabSz="914400" rtl="0" eaLnBrk="0" fontAlgn="base" latinLnBrk="0" hangingPunct="0">
              <a:lnSpc>
                <a:spcPct val="150000"/>
              </a:lnSpc>
              <a:spcBef>
                <a:spcPct val="0"/>
              </a:spcBef>
              <a:spcAft>
                <a:spcPct val="0"/>
              </a:spcAft>
              <a:buClrTx/>
              <a:buSzTx/>
              <a:buFontTx/>
              <a:buNone/>
              <a:tabLst/>
            </a:pPr>
            <a:r>
              <a:rPr kumimoji="0" lang="pt-BR" altLang="pt-BR" b="0" i="0" u="none" strike="noStrike" cap="none" normalizeH="0" baseline="0" dirty="0">
                <a:ln>
                  <a:noFill/>
                </a:ln>
                <a:solidFill>
                  <a:schemeClr val="bg1"/>
                </a:solidFill>
                <a:effectLst/>
                <a:latin typeface="Arial" panose="020B0604020202020204" pitchFamily="34" charset="0"/>
                <a:cs typeface="Arial" panose="020B0604020202020204" pitchFamily="34" charset="0"/>
              </a:rPr>
              <a:t>Aplicação</a:t>
            </a:r>
          </a:p>
        </p:txBody>
      </p:sp>
      <p:pic>
        <p:nvPicPr>
          <p:cNvPr id="3" name="Imagem 2">
            <a:extLst>
              <a:ext uri="{FF2B5EF4-FFF2-40B4-BE49-F238E27FC236}">
                <a16:creationId xmlns:a16="http://schemas.microsoft.com/office/drawing/2014/main" id="{86257912-7985-4EDF-9B29-878D68B03947}"/>
              </a:ext>
            </a:extLst>
          </p:cNvPr>
          <p:cNvPicPr>
            <a:picLocks noChangeAspect="1"/>
          </p:cNvPicPr>
          <p:nvPr/>
        </p:nvPicPr>
        <p:blipFill>
          <a:blip r:embed="rId3"/>
          <a:stretch>
            <a:fillRect/>
          </a:stretch>
        </p:blipFill>
        <p:spPr>
          <a:xfrm>
            <a:off x="1737683" y="1763381"/>
            <a:ext cx="8018792" cy="4852701"/>
          </a:xfrm>
          <a:prstGeom prst="rect">
            <a:avLst/>
          </a:prstGeom>
        </p:spPr>
      </p:pic>
    </p:spTree>
    <p:extLst>
      <p:ext uri="{BB962C8B-B14F-4D97-AF65-F5344CB8AC3E}">
        <p14:creationId xmlns:p14="http://schemas.microsoft.com/office/powerpoint/2010/main" val="316870188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47" name="Picture 1" descr="Autorradiografia em papel branco">
            <a:extLst>
              <a:ext uri="{FF2B5EF4-FFF2-40B4-BE49-F238E27FC236}">
                <a16:creationId xmlns:a16="http://schemas.microsoft.com/office/drawing/2014/main" id="{E929A9F1-9EDB-40F9-884B-2DE41067BB91}"/>
              </a:ext>
            </a:extLst>
          </p:cNvPr>
          <p:cNvPicPr>
            <a:picLocks noChangeAspect="1"/>
          </p:cNvPicPr>
          <p:nvPr/>
        </p:nvPicPr>
        <p:blipFill rotWithShape="1">
          <a:blip r:embed="rId2"/>
          <a:srcRect l="18023" t="3190" b="34860"/>
          <a:stretch/>
        </p:blipFill>
        <p:spPr>
          <a:xfrm>
            <a:off x="0" y="0"/>
            <a:ext cx="12188952" cy="6858000"/>
          </a:xfrm>
          <a:prstGeom prst="rect">
            <a:avLst/>
          </a:prstGeom>
        </p:spPr>
      </p:pic>
      <p:sp>
        <p:nvSpPr>
          <p:cNvPr id="5" name="Retângulo 4">
            <a:extLst>
              <a:ext uri="{FF2B5EF4-FFF2-40B4-BE49-F238E27FC236}">
                <a16:creationId xmlns:a16="http://schemas.microsoft.com/office/drawing/2014/main" id="{14A9EE54-C266-474B-88D4-C78B93010C3D}"/>
              </a:ext>
            </a:extLst>
          </p:cNvPr>
          <p:cNvSpPr/>
          <p:nvPr/>
        </p:nvSpPr>
        <p:spPr>
          <a:xfrm rot="16200000">
            <a:off x="-3019425" y="3019425"/>
            <a:ext cx="6858000" cy="81915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pt-BR" sz="2000" b="1" dirty="0">
                <a:solidFill>
                  <a:schemeClr val="bg1"/>
                </a:solidFill>
              </a:rPr>
              <a:t>Técnico em Informática – TI</a:t>
            </a:r>
          </a:p>
          <a:p>
            <a:r>
              <a:rPr lang="pt-BR" sz="2800" dirty="0"/>
              <a:t>UC09 – Desenvolver Algoritmos</a:t>
            </a:r>
          </a:p>
        </p:txBody>
      </p:sp>
      <p:sp>
        <p:nvSpPr>
          <p:cNvPr id="6" name="Retângulo 5">
            <a:extLst>
              <a:ext uri="{FF2B5EF4-FFF2-40B4-BE49-F238E27FC236}">
                <a16:creationId xmlns:a16="http://schemas.microsoft.com/office/drawing/2014/main" id="{669EEFA8-F4D0-4082-A3FF-437607F4BE83}"/>
              </a:ext>
            </a:extLst>
          </p:cNvPr>
          <p:cNvSpPr/>
          <p:nvPr/>
        </p:nvSpPr>
        <p:spPr>
          <a:xfrm>
            <a:off x="819151" y="647699"/>
            <a:ext cx="10991849" cy="6107062"/>
          </a:xfrm>
          <a:prstGeom prst="rect">
            <a:avLst/>
          </a:prstGeom>
          <a:solidFill>
            <a:schemeClr val="dk1">
              <a:alpha val="90000"/>
            </a:schemeClr>
          </a:solidFill>
        </p:spPr>
        <p:style>
          <a:lnRef idx="2">
            <a:schemeClr val="dk1">
              <a:shade val="50000"/>
            </a:schemeClr>
          </a:lnRef>
          <a:fillRef idx="1">
            <a:schemeClr val="dk1"/>
          </a:fillRef>
          <a:effectRef idx="0">
            <a:schemeClr val="dk1"/>
          </a:effectRef>
          <a:fontRef idx="minor">
            <a:schemeClr val="lt1"/>
          </a:fontRef>
        </p:style>
        <p:txBody>
          <a:bodyPr lIns="720000" rIns="360000" rtlCol="0" anchor="t" anchorCtr="0"/>
          <a:lstStyle/>
          <a:p>
            <a:pPr algn="just">
              <a:lnSpc>
                <a:spcPct val="150000"/>
              </a:lnSpc>
            </a:pPr>
            <a:r>
              <a:rPr lang="pt-BR" sz="2800" b="1" dirty="0">
                <a:solidFill>
                  <a:schemeClr val="bg1"/>
                </a:solidFill>
              </a:rPr>
              <a:t>Linguagem C</a:t>
            </a:r>
          </a:p>
          <a:p>
            <a:pPr marL="0" marR="0" lvl="0" indent="0" algn="l" defTabSz="914400" rtl="0" eaLnBrk="0" fontAlgn="base" latinLnBrk="0" hangingPunct="0">
              <a:lnSpc>
                <a:spcPct val="150000"/>
              </a:lnSpc>
              <a:spcBef>
                <a:spcPct val="0"/>
              </a:spcBef>
              <a:spcAft>
                <a:spcPct val="0"/>
              </a:spcAft>
              <a:buClrTx/>
              <a:buSzTx/>
              <a:buFontTx/>
              <a:buNone/>
              <a:tabLst/>
            </a:pPr>
            <a:r>
              <a:rPr kumimoji="0" lang="pt-BR" altLang="pt-BR" b="0" i="0" u="none" strike="noStrike" cap="none" normalizeH="0" baseline="0" dirty="0">
                <a:ln>
                  <a:noFill/>
                </a:ln>
                <a:solidFill>
                  <a:schemeClr val="bg1"/>
                </a:solidFill>
                <a:effectLst/>
                <a:latin typeface="Arial" panose="020B0604020202020204" pitchFamily="34" charset="0"/>
                <a:cs typeface="Arial" panose="020B0604020202020204" pitchFamily="34" charset="0"/>
              </a:rPr>
              <a:t>Atividades:</a:t>
            </a:r>
          </a:p>
          <a:p>
            <a:pPr marL="0" marR="0" lvl="0" indent="0" algn="l" defTabSz="914400" rtl="0" eaLnBrk="0" fontAlgn="base" latinLnBrk="0" hangingPunct="0">
              <a:lnSpc>
                <a:spcPct val="150000"/>
              </a:lnSpc>
              <a:spcBef>
                <a:spcPct val="0"/>
              </a:spcBef>
              <a:spcAft>
                <a:spcPct val="0"/>
              </a:spcAft>
              <a:buClrTx/>
              <a:buSzTx/>
              <a:buFontTx/>
              <a:buNone/>
              <a:tabLst/>
            </a:pPr>
            <a:endParaRPr lang="pt-BR" altLang="pt-BR" dirty="0">
              <a:solidFill>
                <a:schemeClr val="bg1"/>
              </a:solidFill>
              <a:latin typeface="Arial" panose="020B0604020202020204" pitchFamily="34" charset="0"/>
              <a:cs typeface="Arial" panose="020B0604020202020204" pitchFamily="34" charset="0"/>
            </a:endParaRPr>
          </a:p>
          <a:p>
            <a:pPr marL="285750" marR="0" lvl="0" indent="-285750" algn="l" defTabSz="914400" rtl="0" eaLnBrk="0" fontAlgn="base" latinLnBrk="0" hangingPunct="0">
              <a:lnSpc>
                <a:spcPct val="150000"/>
              </a:lnSpc>
              <a:spcBef>
                <a:spcPct val="0"/>
              </a:spcBef>
              <a:spcAft>
                <a:spcPct val="0"/>
              </a:spcAft>
              <a:buClrTx/>
              <a:buSzTx/>
              <a:buFontTx/>
              <a:buChar char="-"/>
              <a:tabLst/>
            </a:pPr>
            <a:r>
              <a:rPr kumimoji="0" lang="pt-BR" altLang="pt-BR" b="0" i="0" u="none" strike="noStrike" cap="none" normalizeH="0" baseline="0" dirty="0">
                <a:ln>
                  <a:noFill/>
                </a:ln>
                <a:solidFill>
                  <a:schemeClr val="bg1"/>
                </a:solidFill>
                <a:effectLst/>
                <a:latin typeface="Arial" panose="020B0604020202020204" pitchFamily="34" charset="0"/>
                <a:cs typeface="Arial" panose="020B0604020202020204" pitchFamily="34" charset="0"/>
              </a:rPr>
              <a:t>Crie um programa em C que receba dois números e realize as quatro operações matemáticas;</a:t>
            </a:r>
          </a:p>
          <a:p>
            <a:pPr marL="285750" marR="0" lvl="0" indent="-285750" algn="l" defTabSz="914400" rtl="0" eaLnBrk="0" fontAlgn="base" latinLnBrk="0" hangingPunct="0">
              <a:lnSpc>
                <a:spcPct val="150000"/>
              </a:lnSpc>
              <a:spcBef>
                <a:spcPct val="0"/>
              </a:spcBef>
              <a:spcAft>
                <a:spcPct val="0"/>
              </a:spcAft>
              <a:buClrTx/>
              <a:buSzTx/>
              <a:buFontTx/>
              <a:buChar char="-"/>
              <a:tabLst/>
            </a:pPr>
            <a:r>
              <a:rPr lang="pt-BR" altLang="pt-BR" dirty="0">
                <a:solidFill>
                  <a:schemeClr val="bg1"/>
                </a:solidFill>
                <a:latin typeface="Arial" panose="020B0604020202020204" pitchFamily="34" charset="0"/>
                <a:cs typeface="Arial" panose="020B0604020202020204" pitchFamily="34" charset="0"/>
              </a:rPr>
              <a:t>Crie um programa em C que receba um número e exiba ao usuário o resto da divisão</a:t>
            </a:r>
          </a:p>
          <a:p>
            <a:pPr marL="285750" marR="0" lvl="0" indent="-285750" algn="l" defTabSz="914400" rtl="0" eaLnBrk="0" fontAlgn="base" latinLnBrk="0" hangingPunct="0">
              <a:lnSpc>
                <a:spcPct val="150000"/>
              </a:lnSpc>
              <a:spcBef>
                <a:spcPct val="0"/>
              </a:spcBef>
              <a:spcAft>
                <a:spcPct val="0"/>
              </a:spcAft>
              <a:buClrTx/>
              <a:buSzTx/>
              <a:buFontTx/>
              <a:buChar char="-"/>
              <a:tabLst/>
            </a:pPr>
            <a:r>
              <a:rPr lang="pt-BR" altLang="pt-BR" dirty="0">
                <a:solidFill>
                  <a:schemeClr val="bg1"/>
                </a:solidFill>
                <a:latin typeface="Arial" panose="020B0604020202020204" pitchFamily="34" charset="0"/>
                <a:cs typeface="Arial" panose="020B0604020202020204" pitchFamily="34" charset="0"/>
              </a:rPr>
              <a:t>Crie um programa em C que realiza o cálculo da velocidade média escalar. </a:t>
            </a:r>
          </a:p>
          <a:p>
            <a:pPr marL="742950" lvl="1" indent="-285750" eaLnBrk="0" fontAlgn="base" hangingPunct="0">
              <a:lnSpc>
                <a:spcPct val="150000"/>
              </a:lnSpc>
              <a:spcBef>
                <a:spcPct val="0"/>
              </a:spcBef>
              <a:spcAft>
                <a:spcPct val="0"/>
              </a:spcAft>
              <a:buFontTx/>
              <a:buChar char="-"/>
            </a:pPr>
            <a:r>
              <a:rPr kumimoji="0" lang="pt-BR" altLang="pt-BR" b="0" i="0" u="none" strike="noStrike" cap="none" normalizeH="0" baseline="0" dirty="0">
                <a:ln>
                  <a:noFill/>
                </a:ln>
                <a:solidFill>
                  <a:schemeClr val="bg1"/>
                </a:solidFill>
                <a:effectLst/>
                <a:latin typeface="Arial" panose="020B0604020202020204" pitchFamily="34" charset="0"/>
                <a:cs typeface="Arial" panose="020B0604020202020204" pitchFamily="34" charset="0"/>
              </a:rPr>
              <a:t>OBS.: em KM/H</a:t>
            </a:r>
            <a:endParaRPr lang="pt-BR" altLang="pt-BR" dirty="0">
              <a:solidFill>
                <a:schemeClr val="bg1"/>
              </a:solidFill>
              <a:latin typeface="Arial" panose="020B0604020202020204" pitchFamily="34" charset="0"/>
              <a:cs typeface="Arial" panose="020B0604020202020204" pitchFamily="34" charset="0"/>
            </a:endParaRPr>
          </a:p>
          <a:p>
            <a:pPr marL="285750" indent="-285750" eaLnBrk="0" fontAlgn="base" hangingPunct="0">
              <a:lnSpc>
                <a:spcPct val="150000"/>
              </a:lnSpc>
              <a:spcBef>
                <a:spcPct val="0"/>
              </a:spcBef>
              <a:spcAft>
                <a:spcPct val="0"/>
              </a:spcAft>
              <a:buFontTx/>
              <a:buChar char="-"/>
            </a:pPr>
            <a:r>
              <a:rPr kumimoji="0" lang="pt-BR" altLang="pt-BR" b="0" i="0" u="none" strike="noStrike" cap="none" normalizeH="0" baseline="0" dirty="0">
                <a:ln>
                  <a:noFill/>
                </a:ln>
                <a:solidFill>
                  <a:schemeClr val="bg1"/>
                </a:solidFill>
                <a:effectLst/>
                <a:latin typeface="Arial" panose="020B0604020202020204" pitchFamily="34" charset="0"/>
                <a:cs typeface="Arial" panose="020B0604020202020204" pitchFamily="34" charset="0"/>
              </a:rPr>
              <a:t>Crie um programa onde o vendedor entra com o preço do produto, um percentual de desconto e programa exiba: O valor do desconto e preço final do produto.</a:t>
            </a:r>
          </a:p>
          <a:p>
            <a:pPr marL="0" marR="0" lvl="0" indent="0" algn="l" defTabSz="914400" rtl="0" eaLnBrk="0" fontAlgn="base" latinLnBrk="0" hangingPunct="0">
              <a:lnSpc>
                <a:spcPct val="150000"/>
              </a:lnSpc>
              <a:spcBef>
                <a:spcPct val="0"/>
              </a:spcBef>
              <a:spcAft>
                <a:spcPct val="0"/>
              </a:spcAft>
              <a:buClrTx/>
              <a:buSzTx/>
              <a:buFontTx/>
              <a:buNone/>
              <a:tabLst/>
            </a:pPr>
            <a:endParaRPr kumimoji="0" lang="pt-BR" altLang="pt-BR" b="0" i="0" u="none" strike="noStrike" cap="none" normalizeH="0" baseline="0" dirty="0">
              <a:ln>
                <a:noFill/>
              </a:ln>
              <a:solidFill>
                <a:schemeClr val="bg1"/>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241730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8C37C960-91F5-4F61-B2CD-8A03792072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1" descr="Autorradiografia em papel branco">
            <a:extLst>
              <a:ext uri="{FF2B5EF4-FFF2-40B4-BE49-F238E27FC236}">
                <a16:creationId xmlns:a16="http://schemas.microsoft.com/office/drawing/2014/main" id="{E929A9F1-9EDB-40F9-884B-2DE41067BB91}"/>
              </a:ext>
            </a:extLst>
          </p:cNvPr>
          <p:cNvPicPr>
            <a:picLocks noChangeAspect="1"/>
          </p:cNvPicPr>
          <p:nvPr/>
        </p:nvPicPr>
        <p:blipFill rotWithShape="1">
          <a:blip r:embed="rId2"/>
          <a:srcRect l="18023" t="3190" b="34860"/>
          <a:stretch/>
        </p:blipFill>
        <p:spPr>
          <a:xfrm>
            <a:off x="0" y="0"/>
            <a:ext cx="12188952" cy="6858000"/>
          </a:xfrm>
          <a:prstGeom prst="rect">
            <a:avLst/>
          </a:prstGeom>
        </p:spPr>
      </p:pic>
      <p:sp>
        <p:nvSpPr>
          <p:cNvPr id="5" name="Retângulo 4">
            <a:extLst>
              <a:ext uri="{FF2B5EF4-FFF2-40B4-BE49-F238E27FC236}">
                <a16:creationId xmlns:a16="http://schemas.microsoft.com/office/drawing/2014/main" id="{14A9EE54-C266-474B-88D4-C78B93010C3D}"/>
              </a:ext>
            </a:extLst>
          </p:cNvPr>
          <p:cNvSpPr/>
          <p:nvPr/>
        </p:nvSpPr>
        <p:spPr>
          <a:xfrm rot="16200000">
            <a:off x="-3019425" y="3019425"/>
            <a:ext cx="6858000" cy="81915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pt-BR" sz="2000" b="1" dirty="0">
                <a:solidFill>
                  <a:schemeClr val="bg1"/>
                </a:solidFill>
              </a:rPr>
              <a:t>Técnico em Informática – TI</a:t>
            </a:r>
          </a:p>
          <a:p>
            <a:r>
              <a:rPr lang="pt-BR" sz="2800" dirty="0"/>
              <a:t>UC09 – Desenvolver Algoritmos</a:t>
            </a:r>
          </a:p>
        </p:txBody>
      </p:sp>
      <p:sp>
        <p:nvSpPr>
          <p:cNvPr id="6" name="Retângulo 5">
            <a:extLst>
              <a:ext uri="{FF2B5EF4-FFF2-40B4-BE49-F238E27FC236}">
                <a16:creationId xmlns:a16="http://schemas.microsoft.com/office/drawing/2014/main" id="{669EEFA8-F4D0-4082-A3FF-437607F4BE83}"/>
              </a:ext>
            </a:extLst>
          </p:cNvPr>
          <p:cNvSpPr/>
          <p:nvPr/>
        </p:nvSpPr>
        <p:spPr>
          <a:xfrm>
            <a:off x="819151" y="647699"/>
            <a:ext cx="10991849" cy="5648325"/>
          </a:xfrm>
          <a:prstGeom prst="rect">
            <a:avLst/>
          </a:prstGeom>
          <a:solidFill>
            <a:schemeClr val="dk1">
              <a:alpha val="90000"/>
            </a:schemeClr>
          </a:solidFill>
        </p:spPr>
        <p:style>
          <a:lnRef idx="2">
            <a:schemeClr val="dk1">
              <a:shade val="50000"/>
            </a:schemeClr>
          </a:lnRef>
          <a:fillRef idx="1">
            <a:schemeClr val="dk1"/>
          </a:fillRef>
          <a:effectRef idx="0">
            <a:schemeClr val="dk1"/>
          </a:effectRef>
          <a:fontRef idx="minor">
            <a:schemeClr val="lt1"/>
          </a:fontRef>
        </p:style>
        <p:txBody>
          <a:bodyPr lIns="720000" rIns="360000" rtlCol="0" anchor="t" anchorCtr="0"/>
          <a:lstStyle/>
          <a:p>
            <a:r>
              <a:rPr lang="pt-BR" sz="2800" b="1" dirty="0" err="1"/>
              <a:t>Summary</a:t>
            </a:r>
            <a:endParaRPr lang="pt-BR" sz="2800" b="1" dirty="0"/>
          </a:p>
          <a:p>
            <a:r>
              <a:rPr lang="pt-BR" sz="2800" b="1" dirty="0"/>
              <a:t>	Lógica de Programação |  </a:t>
            </a:r>
            <a:r>
              <a:rPr lang="pt-BR" sz="2800" b="1" dirty="0" err="1"/>
              <a:t>logic</a:t>
            </a:r>
            <a:r>
              <a:rPr lang="pt-BR" sz="2800" b="1" dirty="0"/>
              <a:t> </a:t>
            </a:r>
            <a:r>
              <a:rPr lang="pt-BR" sz="2800" b="1" dirty="0" err="1"/>
              <a:t>programming</a:t>
            </a:r>
            <a:endParaRPr lang="pt-BR" sz="2800" b="1" dirty="0"/>
          </a:p>
          <a:p>
            <a:endParaRPr lang="pt-BR" sz="2800" b="1" dirty="0"/>
          </a:p>
          <a:p>
            <a:pPr marL="285750" indent="-285750">
              <a:lnSpc>
                <a:spcPct val="150000"/>
              </a:lnSpc>
              <a:buFont typeface="Arial" panose="020B0604020202020204" pitchFamily="34" charset="0"/>
              <a:buChar char="•"/>
            </a:pPr>
            <a:r>
              <a:rPr lang="pt-BR" dirty="0"/>
              <a:t>Estrutura de um programa:</a:t>
            </a:r>
          </a:p>
          <a:p>
            <a:pPr marL="1200150" lvl="2" indent="-285750">
              <a:lnSpc>
                <a:spcPct val="150000"/>
              </a:lnSpc>
              <a:buFont typeface="Arial" panose="020B0604020202020204" pitchFamily="34" charset="0"/>
              <a:buChar char="•"/>
            </a:pPr>
            <a:r>
              <a:rPr lang="pt-BR" dirty="0"/>
              <a:t>Repetição e Laço</a:t>
            </a:r>
          </a:p>
          <a:p>
            <a:pPr marL="1200150" lvl="2" indent="-285750">
              <a:lnSpc>
                <a:spcPct val="150000"/>
              </a:lnSpc>
              <a:buFont typeface="Arial" panose="020B0604020202020204" pitchFamily="34" charset="0"/>
              <a:buChar char="•"/>
            </a:pPr>
            <a:r>
              <a:rPr lang="pt-BR" dirty="0" err="1"/>
              <a:t>Arrays</a:t>
            </a:r>
            <a:endParaRPr lang="pt-BR" dirty="0"/>
          </a:p>
          <a:p>
            <a:pPr marL="1200150" lvl="2" indent="-285750">
              <a:lnSpc>
                <a:spcPct val="150000"/>
              </a:lnSpc>
              <a:buFont typeface="Arial" panose="020B0604020202020204" pitchFamily="34" charset="0"/>
              <a:buChar char="•"/>
            </a:pPr>
            <a:r>
              <a:rPr lang="pt-BR" dirty="0"/>
              <a:t>Estruturas (</a:t>
            </a:r>
            <a:r>
              <a:rPr lang="pt-BR" dirty="0" err="1"/>
              <a:t>Struct</a:t>
            </a:r>
            <a:r>
              <a:rPr lang="pt-BR" dirty="0"/>
              <a:t>)</a:t>
            </a:r>
          </a:p>
          <a:p>
            <a:pPr marL="1200150" lvl="2" indent="-285750">
              <a:lnSpc>
                <a:spcPct val="150000"/>
              </a:lnSpc>
              <a:buFont typeface="Arial" panose="020B0604020202020204" pitchFamily="34" charset="0"/>
              <a:buChar char="•"/>
            </a:pPr>
            <a:r>
              <a:rPr lang="pt-BR" dirty="0"/>
              <a:t>Bibliotecas </a:t>
            </a:r>
          </a:p>
          <a:p>
            <a:pPr marL="1200150" lvl="2" indent="-285750">
              <a:lnSpc>
                <a:spcPct val="150000"/>
              </a:lnSpc>
              <a:buFont typeface="Arial" panose="020B0604020202020204" pitchFamily="34" charset="0"/>
              <a:buChar char="•"/>
            </a:pPr>
            <a:r>
              <a:rPr lang="pt-BR" dirty="0"/>
              <a:t>Funções</a:t>
            </a:r>
          </a:p>
          <a:p>
            <a:pPr marL="1200150" lvl="2" indent="-285750">
              <a:lnSpc>
                <a:spcPct val="150000"/>
              </a:lnSpc>
              <a:buFont typeface="Arial" panose="020B0604020202020204" pitchFamily="34" charset="0"/>
              <a:buChar char="•"/>
            </a:pPr>
            <a:r>
              <a:rPr lang="pt-BR" dirty="0"/>
              <a:t>Recursão</a:t>
            </a:r>
          </a:p>
          <a:p>
            <a:pPr marL="1200150" lvl="2" indent="-285750">
              <a:lnSpc>
                <a:spcPct val="150000"/>
              </a:lnSpc>
              <a:buFont typeface="Arial" panose="020B0604020202020204" pitchFamily="34" charset="0"/>
              <a:buChar char="•"/>
            </a:pPr>
            <a:endParaRPr lang="pt-BR" dirty="0"/>
          </a:p>
          <a:p>
            <a:pPr marL="742950" lvl="1" indent="-285750">
              <a:lnSpc>
                <a:spcPct val="150000"/>
              </a:lnSpc>
              <a:buFont typeface="Arial" panose="020B0604020202020204" pitchFamily="34" charset="0"/>
              <a:buChar char="•"/>
            </a:pPr>
            <a:endParaRPr lang="pt-BR" dirty="0"/>
          </a:p>
        </p:txBody>
      </p:sp>
    </p:spTree>
    <p:extLst>
      <p:ext uri="{BB962C8B-B14F-4D97-AF65-F5344CB8AC3E}">
        <p14:creationId xmlns:p14="http://schemas.microsoft.com/office/powerpoint/2010/main" val="1749783453"/>
      </p:ext>
    </p:extLst>
  </p:cSld>
  <p:clrMapOvr>
    <a:masterClrMapping/>
  </p:clrMapOvr>
</p:sld>
</file>

<file path=ppt/theme/theme1.xml><?xml version="1.0" encoding="utf-8"?>
<a:theme xmlns:a="http://schemas.openxmlformats.org/drawingml/2006/main" name="FadeVTI">
  <a:themeElements>
    <a:clrScheme name="AnalogousFromLightSeedLeftStep">
      <a:dk1>
        <a:srgbClr val="000000"/>
      </a:dk1>
      <a:lt1>
        <a:srgbClr val="FFFFFF"/>
      </a:lt1>
      <a:dk2>
        <a:srgbClr val="243641"/>
      </a:dk2>
      <a:lt2>
        <a:srgbClr val="E2E6E8"/>
      </a:lt2>
      <a:accent1>
        <a:srgbClr val="C1998B"/>
      </a:accent1>
      <a:accent2>
        <a:srgbClr val="BA7F88"/>
      </a:accent2>
      <a:accent3>
        <a:srgbClr val="C593B0"/>
      </a:accent3>
      <a:accent4>
        <a:srgbClr val="BA7FBA"/>
      </a:accent4>
      <a:accent5>
        <a:srgbClr val="B396C7"/>
      </a:accent5>
      <a:accent6>
        <a:srgbClr val="897FBA"/>
      </a:accent6>
      <a:hlink>
        <a:srgbClr val="5D8A9A"/>
      </a:hlink>
      <a:folHlink>
        <a:srgbClr val="7F7F7F"/>
      </a:folHlink>
    </a:clrScheme>
    <a:fontScheme name="Custom 49">
      <a:majorFont>
        <a:latin typeface="Aharoni"/>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adeVTI" id="{1194088A-B135-4437-9FD8-7466BBC13A13}" vid="{B787DE2F-1995-45D8-A8E2-6B5CC521AC55}"/>
    </a:ext>
  </a:extLst>
</a:theme>
</file>

<file path=docProps/app.xml><?xml version="1.0" encoding="utf-8"?>
<Properties xmlns="http://schemas.openxmlformats.org/officeDocument/2006/extended-properties" xmlns:vt="http://schemas.openxmlformats.org/officeDocument/2006/docPropsVTypes">
  <TotalTime>871</TotalTime>
  <Words>5106</Words>
  <Application>Microsoft Office PowerPoint</Application>
  <PresentationFormat>Widescreen</PresentationFormat>
  <Paragraphs>578</Paragraphs>
  <Slides>82</Slides>
  <Notes>0</Notes>
  <HiddenSlides>0</HiddenSlides>
  <MMClips>0</MMClips>
  <ScaleCrop>false</ScaleCrop>
  <HeadingPairs>
    <vt:vector size="6" baseType="variant">
      <vt:variant>
        <vt:lpstr>Fontes usadas</vt:lpstr>
      </vt:variant>
      <vt:variant>
        <vt:i4>12</vt:i4>
      </vt:variant>
      <vt:variant>
        <vt:lpstr>Tema</vt:lpstr>
      </vt:variant>
      <vt:variant>
        <vt:i4>1</vt:i4>
      </vt:variant>
      <vt:variant>
        <vt:lpstr>Títulos de slides</vt:lpstr>
      </vt:variant>
      <vt:variant>
        <vt:i4>82</vt:i4>
      </vt:variant>
    </vt:vector>
  </HeadingPairs>
  <TitlesOfParts>
    <vt:vector size="95" baseType="lpstr">
      <vt:lpstr>Aharoni</vt:lpstr>
      <vt:lpstr>Arial</vt:lpstr>
      <vt:lpstr>Avenir Next LT Pro</vt:lpstr>
      <vt:lpstr>Courier New</vt:lpstr>
      <vt:lpstr>gitbook-content-font</vt:lpstr>
      <vt:lpstr>Menlo</vt:lpstr>
      <vt:lpstr>Muli</vt:lpstr>
      <vt:lpstr>Mulish</vt:lpstr>
      <vt:lpstr>open sans</vt:lpstr>
      <vt:lpstr>open sans</vt:lpstr>
      <vt:lpstr>opensans</vt:lpstr>
      <vt:lpstr>Verdana</vt:lpstr>
      <vt:lpstr>FadeVTI</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creator>Edilson Jesus Da Silva</dc:creator>
  <cp:lastModifiedBy>EDILSON JESUS DA SILVA</cp:lastModifiedBy>
  <cp:revision>16</cp:revision>
  <dcterms:created xsi:type="dcterms:W3CDTF">2022-02-21T11:39:32Z</dcterms:created>
  <dcterms:modified xsi:type="dcterms:W3CDTF">2024-10-18T20:32:17Z</dcterms:modified>
</cp:coreProperties>
</file>